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1" r:id="rId7"/>
    <p:sldId id="260" r:id="rId8"/>
    <p:sldId id="262" r:id="rId9"/>
    <p:sldId id="264" r:id="rId10"/>
    <p:sldId id="263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20" Type="http://schemas.openxmlformats.org/officeDocument/2006/relationships/image" Target="../media/image20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image" Target="../media/image33.wmf"/><Relationship Id="rId18" Type="http://schemas.openxmlformats.org/officeDocument/2006/relationships/image" Target="../media/image3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12" Type="http://schemas.openxmlformats.org/officeDocument/2006/relationships/image" Target="../media/image32.wmf"/><Relationship Id="rId17" Type="http://schemas.openxmlformats.org/officeDocument/2006/relationships/image" Target="../media/image37.wmf"/><Relationship Id="rId2" Type="http://schemas.openxmlformats.org/officeDocument/2006/relationships/image" Target="../media/image22.wmf"/><Relationship Id="rId16" Type="http://schemas.openxmlformats.org/officeDocument/2006/relationships/image" Target="../media/image36.wmf"/><Relationship Id="rId20" Type="http://schemas.openxmlformats.org/officeDocument/2006/relationships/image" Target="../media/image40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5" Type="http://schemas.openxmlformats.org/officeDocument/2006/relationships/image" Target="../media/image35.wmf"/><Relationship Id="rId10" Type="http://schemas.openxmlformats.org/officeDocument/2006/relationships/image" Target="../media/image30.wmf"/><Relationship Id="rId19" Type="http://schemas.openxmlformats.org/officeDocument/2006/relationships/image" Target="../media/image39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Relationship Id="rId14" Type="http://schemas.openxmlformats.org/officeDocument/2006/relationships/image" Target="../media/image3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image" Target="../media/image53.wmf"/><Relationship Id="rId18" Type="http://schemas.openxmlformats.org/officeDocument/2006/relationships/image" Target="../media/image58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12" Type="http://schemas.openxmlformats.org/officeDocument/2006/relationships/image" Target="../media/image52.wmf"/><Relationship Id="rId17" Type="http://schemas.openxmlformats.org/officeDocument/2006/relationships/image" Target="../media/image57.wmf"/><Relationship Id="rId2" Type="http://schemas.openxmlformats.org/officeDocument/2006/relationships/image" Target="../media/image42.wmf"/><Relationship Id="rId16" Type="http://schemas.openxmlformats.org/officeDocument/2006/relationships/image" Target="../media/image56.wmf"/><Relationship Id="rId20" Type="http://schemas.openxmlformats.org/officeDocument/2006/relationships/image" Target="../media/image60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11" Type="http://schemas.openxmlformats.org/officeDocument/2006/relationships/image" Target="../media/image51.wmf"/><Relationship Id="rId5" Type="http://schemas.openxmlformats.org/officeDocument/2006/relationships/image" Target="../media/image45.wmf"/><Relationship Id="rId15" Type="http://schemas.openxmlformats.org/officeDocument/2006/relationships/image" Target="../media/image55.wmf"/><Relationship Id="rId10" Type="http://schemas.openxmlformats.org/officeDocument/2006/relationships/image" Target="../media/image50.wmf"/><Relationship Id="rId19" Type="http://schemas.openxmlformats.org/officeDocument/2006/relationships/image" Target="../media/image59.wmf"/><Relationship Id="rId4" Type="http://schemas.openxmlformats.org/officeDocument/2006/relationships/image" Target="../media/image44.wmf"/><Relationship Id="rId9" Type="http://schemas.openxmlformats.org/officeDocument/2006/relationships/image" Target="../media/image49.wmf"/><Relationship Id="rId14" Type="http://schemas.openxmlformats.org/officeDocument/2006/relationships/image" Target="../media/image5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13" Type="http://schemas.openxmlformats.org/officeDocument/2006/relationships/image" Target="../media/image72.wmf"/><Relationship Id="rId18" Type="http://schemas.openxmlformats.org/officeDocument/2006/relationships/image" Target="../media/image77.wmf"/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12" Type="http://schemas.openxmlformats.org/officeDocument/2006/relationships/image" Target="../media/image71.wmf"/><Relationship Id="rId17" Type="http://schemas.openxmlformats.org/officeDocument/2006/relationships/image" Target="../media/image76.wmf"/><Relationship Id="rId2" Type="http://schemas.openxmlformats.org/officeDocument/2006/relationships/image" Target="../media/image62.wmf"/><Relationship Id="rId16" Type="http://schemas.openxmlformats.org/officeDocument/2006/relationships/image" Target="../media/image75.wmf"/><Relationship Id="rId20" Type="http://schemas.openxmlformats.org/officeDocument/2006/relationships/image" Target="../media/image79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11" Type="http://schemas.openxmlformats.org/officeDocument/2006/relationships/image" Target="../media/image70.wmf"/><Relationship Id="rId5" Type="http://schemas.openxmlformats.org/officeDocument/2006/relationships/image" Target="../media/image65.wmf"/><Relationship Id="rId15" Type="http://schemas.openxmlformats.org/officeDocument/2006/relationships/image" Target="../media/image74.wmf"/><Relationship Id="rId10" Type="http://schemas.openxmlformats.org/officeDocument/2006/relationships/image" Target="../media/image50.wmf"/><Relationship Id="rId19" Type="http://schemas.openxmlformats.org/officeDocument/2006/relationships/image" Target="../media/image78.wmf"/><Relationship Id="rId4" Type="http://schemas.openxmlformats.org/officeDocument/2006/relationships/image" Target="../media/image64.wmf"/><Relationship Id="rId9" Type="http://schemas.openxmlformats.org/officeDocument/2006/relationships/image" Target="../media/image69.wmf"/><Relationship Id="rId14" Type="http://schemas.openxmlformats.org/officeDocument/2006/relationships/image" Target="../media/image7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3" Type="http://schemas.openxmlformats.org/officeDocument/2006/relationships/image" Target="../media/image82.wmf"/><Relationship Id="rId7" Type="http://schemas.openxmlformats.org/officeDocument/2006/relationships/image" Target="../media/image86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6" Type="http://schemas.openxmlformats.org/officeDocument/2006/relationships/image" Target="../media/image85.wmf"/><Relationship Id="rId5" Type="http://schemas.openxmlformats.org/officeDocument/2006/relationships/image" Target="../media/image84.wmf"/><Relationship Id="rId10" Type="http://schemas.openxmlformats.org/officeDocument/2006/relationships/image" Target="../media/image89.wmf"/><Relationship Id="rId4" Type="http://schemas.openxmlformats.org/officeDocument/2006/relationships/image" Target="../media/image83.wmf"/><Relationship Id="rId9" Type="http://schemas.openxmlformats.org/officeDocument/2006/relationships/image" Target="../media/image8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ED343-5B8B-4C29-AF91-463C4E1FD309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A673-0F92-463F-B787-D18B7D9EB9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ED343-5B8B-4C29-AF91-463C4E1FD309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A673-0F92-463F-B787-D18B7D9EB9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ED343-5B8B-4C29-AF91-463C4E1FD309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A673-0F92-463F-B787-D18B7D9EB9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ED343-5B8B-4C29-AF91-463C4E1FD309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A673-0F92-463F-B787-D18B7D9EB9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ED343-5B8B-4C29-AF91-463C4E1FD309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A673-0F92-463F-B787-D18B7D9EB9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ED343-5B8B-4C29-AF91-463C4E1FD309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A673-0F92-463F-B787-D18B7D9EB9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ED343-5B8B-4C29-AF91-463C4E1FD309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A673-0F92-463F-B787-D18B7D9EB9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ED343-5B8B-4C29-AF91-463C4E1FD309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A673-0F92-463F-B787-D18B7D9EB9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ED343-5B8B-4C29-AF91-463C4E1FD309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A673-0F92-463F-B787-D18B7D9EB9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ED343-5B8B-4C29-AF91-463C4E1FD309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A673-0F92-463F-B787-D18B7D9EB9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ED343-5B8B-4C29-AF91-463C4E1FD309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EA673-0F92-463F-B787-D18B7D9EB9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ED343-5B8B-4C29-AF91-463C4E1FD309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EA673-0F92-463F-B787-D18B7D9EB9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oleObject" Target="../embeddings/oleObject51.bin"/><Relationship Id="rId18" Type="http://schemas.openxmlformats.org/officeDocument/2006/relationships/oleObject" Target="../embeddings/oleObject56.bin"/><Relationship Id="rId3" Type="http://schemas.openxmlformats.org/officeDocument/2006/relationships/oleObject" Target="../embeddings/oleObject41.bin"/><Relationship Id="rId21" Type="http://schemas.openxmlformats.org/officeDocument/2006/relationships/oleObject" Target="../embeddings/oleObject59.bin"/><Relationship Id="rId7" Type="http://schemas.openxmlformats.org/officeDocument/2006/relationships/oleObject" Target="../embeddings/oleObject45.bin"/><Relationship Id="rId12" Type="http://schemas.openxmlformats.org/officeDocument/2006/relationships/oleObject" Target="../embeddings/oleObject50.bin"/><Relationship Id="rId17" Type="http://schemas.openxmlformats.org/officeDocument/2006/relationships/oleObject" Target="../embeddings/oleObject55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54.bin"/><Relationship Id="rId20" Type="http://schemas.openxmlformats.org/officeDocument/2006/relationships/oleObject" Target="../embeddings/oleObject58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4.bin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3.bin"/><Relationship Id="rId15" Type="http://schemas.openxmlformats.org/officeDocument/2006/relationships/oleObject" Target="../embeddings/oleObject53.bin"/><Relationship Id="rId10" Type="http://schemas.openxmlformats.org/officeDocument/2006/relationships/oleObject" Target="../embeddings/oleObject48.bin"/><Relationship Id="rId19" Type="http://schemas.openxmlformats.org/officeDocument/2006/relationships/oleObject" Target="../embeddings/oleObject57.bin"/><Relationship Id="rId4" Type="http://schemas.openxmlformats.org/officeDocument/2006/relationships/oleObject" Target="../embeddings/oleObject42.bin"/><Relationship Id="rId9" Type="http://schemas.openxmlformats.org/officeDocument/2006/relationships/oleObject" Target="../embeddings/oleObject47.bin"/><Relationship Id="rId14" Type="http://schemas.openxmlformats.org/officeDocument/2006/relationships/oleObject" Target="../embeddings/oleObject52.bin"/><Relationship Id="rId22" Type="http://schemas.openxmlformats.org/officeDocument/2006/relationships/oleObject" Target="../embeddings/oleObject60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13" Type="http://schemas.openxmlformats.org/officeDocument/2006/relationships/oleObject" Target="../embeddings/oleObject71.bin"/><Relationship Id="rId18" Type="http://schemas.openxmlformats.org/officeDocument/2006/relationships/oleObject" Target="../embeddings/oleObject76.bin"/><Relationship Id="rId3" Type="http://schemas.openxmlformats.org/officeDocument/2006/relationships/oleObject" Target="../embeddings/oleObject61.bin"/><Relationship Id="rId21" Type="http://schemas.openxmlformats.org/officeDocument/2006/relationships/oleObject" Target="../embeddings/oleObject79.bin"/><Relationship Id="rId7" Type="http://schemas.openxmlformats.org/officeDocument/2006/relationships/oleObject" Target="../embeddings/oleObject65.bin"/><Relationship Id="rId12" Type="http://schemas.openxmlformats.org/officeDocument/2006/relationships/oleObject" Target="../embeddings/oleObject70.bin"/><Relationship Id="rId17" Type="http://schemas.openxmlformats.org/officeDocument/2006/relationships/oleObject" Target="../embeddings/oleObject75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74.bin"/><Relationship Id="rId20" Type="http://schemas.openxmlformats.org/officeDocument/2006/relationships/oleObject" Target="../embeddings/oleObject78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4.bin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3.bin"/><Relationship Id="rId15" Type="http://schemas.openxmlformats.org/officeDocument/2006/relationships/oleObject" Target="../embeddings/oleObject73.bin"/><Relationship Id="rId10" Type="http://schemas.openxmlformats.org/officeDocument/2006/relationships/oleObject" Target="../embeddings/oleObject68.bin"/><Relationship Id="rId19" Type="http://schemas.openxmlformats.org/officeDocument/2006/relationships/oleObject" Target="../embeddings/oleObject77.bin"/><Relationship Id="rId4" Type="http://schemas.openxmlformats.org/officeDocument/2006/relationships/oleObject" Target="../embeddings/oleObject62.bin"/><Relationship Id="rId9" Type="http://schemas.openxmlformats.org/officeDocument/2006/relationships/oleObject" Target="../embeddings/oleObject67.bin"/><Relationship Id="rId14" Type="http://schemas.openxmlformats.org/officeDocument/2006/relationships/oleObject" Target="../embeddings/oleObject72.bin"/><Relationship Id="rId22" Type="http://schemas.openxmlformats.org/officeDocument/2006/relationships/oleObject" Target="../embeddings/oleObject80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6.bin"/><Relationship Id="rId3" Type="http://schemas.openxmlformats.org/officeDocument/2006/relationships/oleObject" Target="../embeddings/oleObject81.bin"/><Relationship Id="rId7" Type="http://schemas.openxmlformats.org/officeDocument/2006/relationships/oleObject" Target="../embeddings/oleObject85.bin"/><Relationship Id="rId12" Type="http://schemas.openxmlformats.org/officeDocument/2006/relationships/oleObject" Target="../embeddings/oleObject9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4.bin"/><Relationship Id="rId11" Type="http://schemas.openxmlformats.org/officeDocument/2006/relationships/oleObject" Target="../embeddings/oleObject89.bin"/><Relationship Id="rId5" Type="http://schemas.openxmlformats.org/officeDocument/2006/relationships/oleObject" Target="../embeddings/oleObject83.bin"/><Relationship Id="rId10" Type="http://schemas.openxmlformats.org/officeDocument/2006/relationships/oleObject" Target="../embeddings/oleObject88.bin"/><Relationship Id="rId4" Type="http://schemas.openxmlformats.org/officeDocument/2006/relationships/oleObject" Target="../embeddings/oleObject82.bin"/><Relationship Id="rId9" Type="http://schemas.openxmlformats.org/officeDocument/2006/relationships/oleObject" Target="../embeddings/oleObject8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6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9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4.bin"/><Relationship Id="rId20" Type="http://schemas.openxmlformats.org/officeDocument/2006/relationships/oleObject" Target="../embeddings/oleObject18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19" Type="http://schemas.openxmlformats.org/officeDocument/2006/relationships/oleObject" Target="../embeddings/oleObject17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20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oleObject" Target="../embeddings/oleObject31.bin"/><Relationship Id="rId18" Type="http://schemas.openxmlformats.org/officeDocument/2006/relationships/oleObject" Target="../embeddings/oleObject36.bin"/><Relationship Id="rId3" Type="http://schemas.openxmlformats.org/officeDocument/2006/relationships/oleObject" Target="../embeddings/oleObject21.bin"/><Relationship Id="rId21" Type="http://schemas.openxmlformats.org/officeDocument/2006/relationships/oleObject" Target="../embeddings/oleObject39.bin"/><Relationship Id="rId7" Type="http://schemas.openxmlformats.org/officeDocument/2006/relationships/oleObject" Target="../embeddings/oleObject25.bin"/><Relationship Id="rId12" Type="http://schemas.openxmlformats.org/officeDocument/2006/relationships/oleObject" Target="../embeddings/oleObject30.bin"/><Relationship Id="rId17" Type="http://schemas.openxmlformats.org/officeDocument/2006/relationships/oleObject" Target="../embeddings/oleObject35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34.bin"/><Relationship Id="rId20" Type="http://schemas.openxmlformats.org/officeDocument/2006/relationships/oleObject" Target="../embeddings/oleObject38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33.bin"/><Relationship Id="rId10" Type="http://schemas.openxmlformats.org/officeDocument/2006/relationships/oleObject" Target="../embeddings/oleObject28.bin"/><Relationship Id="rId19" Type="http://schemas.openxmlformats.org/officeDocument/2006/relationships/oleObject" Target="../embeddings/oleObject37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Relationship Id="rId14" Type="http://schemas.openxmlformats.org/officeDocument/2006/relationships/oleObject" Target="../embeddings/oleObject32.bin"/><Relationship Id="rId22" Type="http://schemas.openxmlformats.org/officeDocument/2006/relationships/oleObject" Target="../embeddings/oleObject4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571744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FF0000"/>
                </a:solidFill>
              </a:rPr>
              <a:t>Все действия с десятичными дробями</a:t>
            </a:r>
            <a:endParaRPr lang="ru-RU" sz="72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14810" y="5286388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Составила: </a:t>
            </a:r>
            <a:r>
              <a:rPr lang="ru-RU" dirty="0" err="1" smtClean="0"/>
              <a:t>К</a:t>
            </a:r>
            <a:r>
              <a:rPr lang="ru-RU" smtClean="0"/>
              <a:t>ореева</a:t>
            </a:r>
            <a:r>
              <a:rPr lang="ru-RU" dirty="0" smtClean="0"/>
              <a:t> М.В.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57166"/>
            <a:ext cx="7072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Деление десятичных дробей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1071546"/>
            <a:ext cx="61436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i="1" dirty="0" smtClean="0"/>
              <a:t>Чтобы разделить на десятичную дробь, надо:</a:t>
            </a:r>
            <a:endParaRPr lang="ru-RU" sz="40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2500306"/>
            <a:ext cx="842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1. Перенести запятую на столько знаков, сколько отделено в делителе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3857628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2. Разделить десятичную дробь на натурально число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85720" y="5072074"/>
            <a:ext cx="88582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2800" dirty="0" smtClean="0"/>
              <a:t>Разделить целую </a:t>
            </a:r>
            <a:r>
              <a:rPr lang="ru-RU" sz="2800" dirty="0"/>
              <a:t>ч</a:t>
            </a:r>
            <a:r>
              <a:rPr lang="ru-RU" sz="2800" dirty="0" smtClean="0"/>
              <a:t>асть</a:t>
            </a:r>
          </a:p>
          <a:p>
            <a:pPr>
              <a:buFontTx/>
              <a:buChar char="-"/>
            </a:pPr>
            <a:r>
              <a:rPr lang="ru-RU" sz="2800" dirty="0" smtClean="0"/>
              <a:t>Поставить в частном запятую</a:t>
            </a:r>
          </a:p>
          <a:p>
            <a:pPr>
              <a:buFontTx/>
              <a:buChar char="-"/>
            </a:pPr>
            <a:r>
              <a:rPr lang="ru-RU" sz="2800" dirty="0" smtClean="0"/>
              <a:t>Продолжать делить, не обращая внимание на запятую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4071934" y="785794"/>
            <a:ext cx="10715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64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57620" y="1785926"/>
            <a:ext cx="23574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/>
              <a:t>450:3=</a:t>
            </a:r>
            <a:endParaRPr lang="ru-RU" sz="60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143636" y="1785926"/>
            <a:ext cx="21431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150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86116" y="2786058"/>
            <a:ext cx="22860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0,21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28926" y="3786190"/>
            <a:ext cx="20002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1,6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28596" y="714356"/>
            <a:ext cx="40005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/>
              <a:t>0,64: 0,01=</a:t>
            </a:r>
            <a:endParaRPr lang="ru-RU" sz="60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28596" y="1785926"/>
            <a:ext cx="35004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/>
              <a:t>4,5 :0,03 =</a:t>
            </a:r>
            <a:endParaRPr lang="ru-RU" sz="6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71472" y="2786058"/>
            <a:ext cx="27146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/>
              <a:t>1,89: 9=</a:t>
            </a:r>
            <a:endParaRPr lang="ru-RU" sz="60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42910" y="3786190"/>
            <a:ext cx="23574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/>
              <a:t>6,4: 4=</a:t>
            </a:r>
            <a:endParaRPr lang="ru-RU" sz="6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42910" y="4857760"/>
            <a:ext cx="31432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/>
              <a:t>10,5:0,5=</a:t>
            </a:r>
            <a:endParaRPr lang="ru-RU" sz="6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714744" y="4857760"/>
            <a:ext cx="23574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/>
              <a:t>105:5=</a:t>
            </a:r>
            <a:endParaRPr lang="ru-RU" sz="60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000728" y="4929198"/>
            <a:ext cx="31432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21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411163"/>
          </a:xfrm>
          <a:gradFill rotWithShape="1">
            <a:gsLst>
              <a:gs pos="0">
                <a:srgbClr val="FFFDA3"/>
              </a:gs>
              <a:gs pos="50000">
                <a:schemeClr val="bg1"/>
              </a:gs>
              <a:gs pos="100000">
                <a:srgbClr val="FFFDA3"/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ru-RU" sz="3200" b="1">
                <a:solidFill>
                  <a:srgbClr val="FF0000"/>
                </a:solidFill>
                <a:latin typeface="Comic Sans MS" pitchFamily="66" charset="0"/>
              </a:rPr>
              <a:t>Устная проверочная работа</a:t>
            </a:r>
            <a:r>
              <a:rPr lang="ru-RU" sz="4000"/>
              <a:t> </a:t>
            </a:r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0" y="2528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3198" name="Object 14"/>
          <p:cNvGraphicFramePr>
            <a:graphicFrameLocks noChangeAspect="1"/>
          </p:cNvGraphicFramePr>
          <p:nvPr/>
        </p:nvGraphicFramePr>
        <p:xfrm>
          <a:off x="92075" y="1857375"/>
          <a:ext cx="2570163" cy="717550"/>
        </p:xfrm>
        <a:graphic>
          <a:graphicData uri="http://schemas.openxmlformats.org/presentationml/2006/ole">
            <p:oleObj spid="_x0000_s7170" name="Формула" r:id="rId3" imgW="1206360" imgH="304560" progId="Equation.3">
              <p:embed/>
            </p:oleObj>
          </a:graphicData>
        </a:graphic>
      </p:graphicFrame>
      <p:graphicFrame>
        <p:nvGraphicFramePr>
          <p:cNvPr id="93199" name="Object 15"/>
          <p:cNvGraphicFramePr>
            <a:graphicFrameLocks noChangeAspect="1"/>
          </p:cNvGraphicFramePr>
          <p:nvPr/>
        </p:nvGraphicFramePr>
        <p:xfrm>
          <a:off x="2940050" y="1908175"/>
          <a:ext cx="407988" cy="644525"/>
        </p:xfrm>
        <a:graphic>
          <a:graphicData uri="http://schemas.openxmlformats.org/presentationml/2006/ole">
            <p:oleObj spid="_x0000_s7171" name="Формула" r:id="rId4" imgW="152280" imgH="241200" progId="Equation.3">
              <p:embed/>
            </p:oleObj>
          </a:graphicData>
        </a:graphic>
      </p:graphicFrame>
      <p:sp>
        <p:nvSpPr>
          <p:cNvPr id="93200" name="Text Box 16"/>
          <p:cNvSpPr txBox="1">
            <a:spLocks noChangeArrowheads="1"/>
          </p:cNvSpPr>
          <p:nvPr/>
        </p:nvSpPr>
        <p:spPr bwMode="auto">
          <a:xfrm>
            <a:off x="914400" y="6858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>
                <a:solidFill>
                  <a:srgbClr val="FF0000"/>
                </a:solidFill>
              </a:rPr>
              <a:t>3.</a:t>
            </a:r>
            <a:r>
              <a:rPr lang="ru-RU" sz="2400" b="1" dirty="0" smtClean="0"/>
              <a:t> </a:t>
            </a:r>
            <a:r>
              <a:rPr lang="ru-RU" sz="2400" b="1" dirty="0"/>
              <a:t>Выполнить </a:t>
            </a:r>
            <a:r>
              <a:rPr lang="ru-RU" sz="2400" b="1" dirty="0" smtClean="0"/>
              <a:t>деление:</a:t>
            </a:r>
            <a:endParaRPr lang="ru-RU" sz="2400" b="1" dirty="0"/>
          </a:p>
        </p:txBody>
      </p:sp>
      <p:sp>
        <p:nvSpPr>
          <p:cNvPr id="93201" name="Line 17"/>
          <p:cNvSpPr>
            <a:spLocks noChangeShapeType="1"/>
          </p:cNvSpPr>
          <p:nvPr/>
        </p:nvSpPr>
        <p:spPr bwMode="auto">
          <a:xfrm>
            <a:off x="4500562" y="1214422"/>
            <a:ext cx="0" cy="541020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3202" name="Text Box 18"/>
          <p:cNvSpPr txBox="1">
            <a:spLocks noChangeArrowheads="1"/>
          </p:cNvSpPr>
          <p:nvPr/>
        </p:nvSpPr>
        <p:spPr bwMode="auto">
          <a:xfrm>
            <a:off x="1447800" y="1219200"/>
            <a:ext cx="2362200" cy="519113"/>
          </a:xfrm>
          <a:prstGeom prst="rect">
            <a:avLst/>
          </a:prstGeom>
          <a:solidFill>
            <a:srgbClr val="FFFDA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126507"/>
                </a:solidFill>
              </a:rPr>
              <a:t>Вариант </a:t>
            </a:r>
            <a:r>
              <a:rPr lang="ru-RU" sz="28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3203" name="Text Box 19"/>
          <p:cNvSpPr txBox="1">
            <a:spLocks noChangeArrowheads="1"/>
          </p:cNvSpPr>
          <p:nvPr/>
        </p:nvSpPr>
        <p:spPr bwMode="auto">
          <a:xfrm>
            <a:off x="5257800" y="1219200"/>
            <a:ext cx="2362200" cy="519113"/>
          </a:xfrm>
          <a:prstGeom prst="rect">
            <a:avLst/>
          </a:prstGeom>
          <a:solidFill>
            <a:srgbClr val="FFFDA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0B0BDB"/>
                </a:solidFill>
              </a:rPr>
              <a:t>Вариант</a:t>
            </a:r>
            <a:r>
              <a:rPr lang="ru-RU" sz="2800" b="1">
                <a:solidFill>
                  <a:srgbClr val="126507"/>
                </a:solidFill>
              </a:rPr>
              <a:t> </a:t>
            </a:r>
            <a:r>
              <a:rPr lang="ru-RU" sz="2800" b="1">
                <a:solidFill>
                  <a:srgbClr val="FF0000"/>
                </a:solidFill>
              </a:rPr>
              <a:t>2</a:t>
            </a:r>
          </a:p>
        </p:txBody>
      </p:sp>
      <p:graphicFrame>
        <p:nvGraphicFramePr>
          <p:cNvPr id="93204" name="Object 20"/>
          <p:cNvGraphicFramePr>
            <a:graphicFrameLocks noChangeAspect="1"/>
          </p:cNvGraphicFramePr>
          <p:nvPr/>
        </p:nvGraphicFramePr>
        <p:xfrm>
          <a:off x="238125" y="2643188"/>
          <a:ext cx="2586038" cy="754062"/>
        </p:xfrm>
        <a:graphic>
          <a:graphicData uri="http://schemas.openxmlformats.org/presentationml/2006/ole">
            <p:oleObj spid="_x0000_s7172" name="Формула" r:id="rId5" imgW="1041120" imgH="304560" progId="Equation.3">
              <p:embed/>
            </p:oleObj>
          </a:graphicData>
        </a:graphic>
      </p:graphicFrame>
      <p:graphicFrame>
        <p:nvGraphicFramePr>
          <p:cNvPr id="93205" name="Object 21"/>
          <p:cNvGraphicFramePr>
            <a:graphicFrameLocks noChangeAspect="1"/>
          </p:cNvGraphicFramePr>
          <p:nvPr/>
        </p:nvGraphicFramePr>
        <p:xfrm>
          <a:off x="3044825" y="2751138"/>
          <a:ext cx="695325" cy="627062"/>
        </p:xfrm>
        <a:graphic>
          <a:graphicData uri="http://schemas.openxmlformats.org/presentationml/2006/ole">
            <p:oleObj spid="_x0000_s7173" name="Формула" r:id="rId6" imgW="266400" imgH="241200" progId="Equation.3">
              <p:embed/>
            </p:oleObj>
          </a:graphicData>
        </a:graphic>
      </p:graphicFrame>
      <p:graphicFrame>
        <p:nvGraphicFramePr>
          <p:cNvPr id="93206" name="Object 22"/>
          <p:cNvGraphicFramePr>
            <a:graphicFrameLocks noChangeAspect="1"/>
          </p:cNvGraphicFramePr>
          <p:nvPr/>
        </p:nvGraphicFramePr>
        <p:xfrm>
          <a:off x="239713" y="3357563"/>
          <a:ext cx="3119437" cy="768350"/>
        </p:xfrm>
        <a:graphic>
          <a:graphicData uri="http://schemas.openxmlformats.org/presentationml/2006/ole">
            <p:oleObj spid="_x0000_s7174" name="Формула" r:id="rId7" imgW="1231560" imgH="304560" progId="Equation.3">
              <p:embed/>
            </p:oleObj>
          </a:graphicData>
        </a:graphic>
      </p:graphicFrame>
      <p:graphicFrame>
        <p:nvGraphicFramePr>
          <p:cNvPr id="93207" name="Object 23"/>
          <p:cNvGraphicFramePr>
            <a:graphicFrameLocks noChangeAspect="1"/>
          </p:cNvGraphicFramePr>
          <p:nvPr/>
        </p:nvGraphicFramePr>
        <p:xfrm>
          <a:off x="3429000" y="3444875"/>
          <a:ext cx="704850" cy="604838"/>
        </p:xfrm>
        <a:graphic>
          <a:graphicData uri="http://schemas.openxmlformats.org/presentationml/2006/ole">
            <p:oleObj spid="_x0000_s7175" name="Формула" r:id="rId8" imgW="266400" imgH="228600" progId="Equation.3">
              <p:embed/>
            </p:oleObj>
          </a:graphicData>
        </a:graphic>
      </p:graphicFrame>
      <p:graphicFrame>
        <p:nvGraphicFramePr>
          <p:cNvPr id="93208" name="Object 24"/>
          <p:cNvGraphicFramePr>
            <a:graphicFrameLocks noChangeAspect="1"/>
          </p:cNvGraphicFramePr>
          <p:nvPr/>
        </p:nvGraphicFramePr>
        <p:xfrm>
          <a:off x="26988" y="4000500"/>
          <a:ext cx="3549650" cy="792163"/>
        </p:xfrm>
        <a:graphic>
          <a:graphicData uri="http://schemas.openxmlformats.org/presentationml/2006/ole">
            <p:oleObj spid="_x0000_s7176" name="Формула" r:id="rId9" imgW="1358640" imgH="304560" progId="Equation.3">
              <p:embed/>
            </p:oleObj>
          </a:graphicData>
        </a:graphic>
      </p:graphicFrame>
      <p:graphicFrame>
        <p:nvGraphicFramePr>
          <p:cNvPr id="93209" name="Object 25"/>
          <p:cNvGraphicFramePr>
            <a:graphicFrameLocks noChangeAspect="1"/>
          </p:cNvGraphicFramePr>
          <p:nvPr/>
        </p:nvGraphicFramePr>
        <p:xfrm>
          <a:off x="3484563" y="4143375"/>
          <a:ext cx="903287" cy="714375"/>
        </p:xfrm>
        <a:graphic>
          <a:graphicData uri="http://schemas.openxmlformats.org/presentationml/2006/ole">
            <p:oleObj spid="_x0000_s7177" name="Формула" r:id="rId10" imgW="304560" imgH="279360" progId="Equation.3">
              <p:embed/>
            </p:oleObj>
          </a:graphicData>
        </a:graphic>
      </p:graphicFrame>
      <p:graphicFrame>
        <p:nvGraphicFramePr>
          <p:cNvPr id="93210" name="Object 26"/>
          <p:cNvGraphicFramePr>
            <a:graphicFrameLocks noChangeAspect="1"/>
          </p:cNvGraphicFramePr>
          <p:nvPr/>
        </p:nvGraphicFramePr>
        <p:xfrm>
          <a:off x="98425" y="4714875"/>
          <a:ext cx="2894013" cy="785813"/>
        </p:xfrm>
        <a:graphic>
          <a:graphicData uri="http://schemas.openxmlformats.org/presentationml/2006/ole">
            <p:oleObj spid="_x0000_s7178" name="Формула" r:id="rId11" imgW="1117440" imgH="304560" progId="Equation.3">
              <p:embed/>
            </p:oleObj>
          </a:graphicData>
        </a:graphic>
      </p:graphicFrame>
      <p:graphicFrame>
        <p:nvGraphicFramePr>
          <p:cNvPr id="93211" name="Object 27"/>
          <p:cNvGraphicFramePr>
            <a:graphicFrameLocks noChangeAspect="1"/>
          </p:cNvGraphicFramePr>
          <p:nvPr/>
        </p:nvGraphicFramePr>
        <p:xfrm>
          <a:off x="3000364" y="4786322"/>
          <a:ext cx="1387475" cy="731837"/>
        </p:xfrm>
        <a:graphic>
          <a:graphicData uri="http://schemas.openxmlformats.org/presentationml/2006/ole">
            <p:oleObj spid="_x0000_s7179" name="Формула" r:id="rId12" imgW="457200" imgH="279360" progId="Equation.3">
              <p:embed/>
            </p:oleObj>
          </a:graphicData>
        </a:graphic>
      </p:graphicFrame>
      <p:graphicFrame>
        <p:nvGraphicFramePr>
          <p:cNvPr id="93220" name="Object 36"/>
          <p:cNvGraphicFramePr>
            <a:graphicFrameLocks noChangeAspect="1"/>
          </p:cNvGraphicFramePr>
          <p:nvPr/>
        </p:nvGraphicFramePr>
        <p:xfrm>
          <a:off x="4611688" y="1928813"/>
          <a:ext cx="2319337" cy="615950"/>
        </p:xfrm>
        <a:graphic>
          <a:graphicData uri="http://schemas.openxmlformats.org/presentationml/2006/ole">
            <p:oleObj spid="_x0000_s7180" name="Формула" r:id="rId13" imgW="1143000" imgH="304560" progId="Equation.3">
              <p:embed/>
            </p:oleObj>
          </a:graphicData>
        </a:graphic>
      </p:graphicFrame>
      <p:graphicFrame>
        <p:nvGraphicFramePr>
          <p:cNvPr id="93221" name="Object 37"/>
          <p:cNvGraphicFramePr>
            <a:graphicFrameLocks noChangeAspect="1"/>
          </p:cNvGraphicFramePr>
          <p:nvPr/>
        </p:nvGraphicFramePr>
        <p:xfrm>
          <a:off x="7021513" y="1933575"/>
          <a:ext cx="387350" cy="534988"/>
        </p:xfrm>
        <a:graphic>
          <a:graphicData uri="http://schemas.openxmlformats.org/presentationml/2006/ole">
            <p:oleObj spid="_x0000_s7181" name="Формула" r:id="rId14" imgW="164880" imgH="228600" progId="Equation.3">
              <p:embed/>
            </p:oleObj>
          </a:graphicData>
        </a:graphic>
      </p:graphicFrame>
      <p:graphicFrame>
        <p:nvGraphicFramePr>
          <p:cNvPr id="93222" name="Object 38"/>
          <p:cNvGraphicFramePr>
            <a:graphicFrameLocks noChangeAspect="1"/>
          </p:cNvGraphicFramePr>
          <p:nvPr/>
        </p:nvGraphicFramePr>
        <p:xfrm>
          <a:off x="4764088" y="2571750"/>
          <a:ext cx="2152650" cy="642938"/>
        </p:xfrm>
        <a:graphic>
          <a:graphicData uri="http://schemas.openxmlformats.org/presentationml/2006/ole">
            <p:oleObj spid="_x0000_s7182" name="Формула" r:id="rId15" imgW="1015920" imgH="304560" progId="Equation.3">
              <p:embed/>
            </p:oleObj>
          </a:graphicData>
        </a:graphic>
      </p:graphicFrame>
      <p:graphicFrame>
        <p:nvGraphicFramePr>
          <p:cNvPr id="93223" name="Object 39"/>
          <p:cNvGraphicFramePr>
            <a:graphicFrameLocks noChangeAspect="1"/>
          </p:cNvGraphicFramePr>
          <p:nvPr/>
        </p:nvGraphicFramePr>
        <p:xfrm>
          <a:off x="7143768" y="2500306"/>
          <a:ext cx="912812" cy="714375"/>
        </p:xfrm>
        <a:graphic>
          <a:graphicData uri="http://schemas.openxmlformats.org/presentationml/2006/ole">
            <p:oleObj spid="_x0000_s7183" name="Формула" r:id="rId16" imgW="355320" imgH="279360" progId="Equation.3">
              <p:embed/>
            </p:oleObj>
          </a:graphicData>
        </a:graphic>
      </p:graphicFrame>
      <p:graphicFrame>
        <p:nvGraphicFramePr>
          <p:cNvPr id="93224" name="Object 40"/>
          <p:cNvGraphicFramePr>
            <a:graphicFrameLocks noChangeAspect="1"/>
          </p:cNvGraphicFramePr>
          <p:nvPr/>
        </p:nvGraphicFramePr>
        <p:xfrm>
          <a:off x="4699000" y="3357563"/>
          <a:ext cx="2663825" cy="663575"/>
        </p:xfrm>
        <a:graphic>
          <a:graphicData uri="http://schemas.openxmlformats.org/presentationml/2006/ole">
            <p:oleObj spid="_x0000_s7184" name="Формула" r:id="rId17" imgW="1218960" imgH="304560" progId="Equation.3">
              <p:embed/>
            </p:oleObj>
          </a:graphicData>
        </a:graphic>
      </p:graphicFrame>
      <p:graphicFrame>
        <p:nvGraphicFramePr>
          <p:cNvPr id="93225" name="Object 41"/>
          <p:cNvGraphicFramePr>
            <a:graphicFrameLocks noChangeAspect="1"/>
          </p:cNvGraphicFramePr>
          <p:nvPr/>
        </p:nvGraphicFramePr>
        <p:xfrm>
          <a:off x="7462838" y="3338513"/>
          <a:ext cx="706437" cy="666750"/>
        </p:xfrm>
        <a:graphic>
          <a:graphicData uri="http://schemas.openxmlformats.org/presentationml/2006/ole">
            <p:oleObj spid="_x0000_s7185" name="Формула" r:id="rId18" imgW="253800" imgH="241200" progId="Equation.3">
              <p:embed/>
            </p:oleObj>
          </a:graphicData>
        </a:graphic>
      </p:graphicFrame>
      <p:graphicFrame>
        <p:nvGraphicFramePr>
          <p:cNvPr id="93226" name="Object 42"/>
          <p:cNvGraphicFramePr>
            <a:graphicFrameLocks noChangeAspect="1"/>
          </p:cNvGraphicFramePr>
          <p:nvPr/>
        </p:nvGraphicFramePr>
        <p:xfrm>
          <a:off x="4673600" y="4071938"/>
          <a:ext cx="3076575" cy="687387"/>
        </p:xfrm>
        <a:graphic>
          <a:graphicData uri="http://schemas.openxmlformats.org/presentationml/2006/ole">
            <p:oleObj spid="_x0000_s7186" name="Формула" r:id="rId19" imgW="1358640" imgH="304560" progId="Equation.3">
              <p:embed/>
            </p:oleObj>
          </a:graphicData>
        </a:graphic>
      </p:graphicFrame>
      <p:graphicFrame>
        <p:nvGraphicFramePr>
          <p:cNvPr id="93227" name="Object 43"/>
          <p:cNvGraphicFramePr>
            <a:graphicFrameLocks noChangeAspect="1"/>
          </p:cNvGraphicFramePr>
          <p:nvPr/>
        </p:nvGraphicFramePr>
        <p:xfrm>
          <a:off x="7954963" y="4121150"/>
          <a:ext cx="895350" cy="641350"/>
        </p:xfrm>
        <a:graphic>
          <a:graphicData uri="http://schemas.openxmlformats.org/presentationml/2006/ole">
            <p:oleObj spid="_x0000_s7187" name="Формула" r:id="rId20" imgW="291960" imgH="241200" progId="Equation.3">
              <p:embed/>
            </p:oleObj>
          </a:graphicData>
        </a:graphic>
      </p:graphicFrame>
      <p:graphicFrame>
        <p:nvGraphicFramePr>
          <p:cNvPr id="93228" name="Object 44"/>
          <p:cNvGraphicFramePr>
            <a:graphicFrameLocks noChangeAspect="1"/>
          </p:cNvGraphicFramePr>
          <p:nvPr/>
        </p:nvGraphicFramePr>
        <p:xfrm>
          <a:off x="4929190" y="4818443"/>
          <a:ext cx="2497135" cy="687007"/>
        </p:xfrm>
        <a:graphic>
          <a:graphicData uri="http://schemas.openxmlformats.org/presentationml/2006/ole">
            <p:oleObj spid="_x0000_s7188" name="Формула" r:id="rId21" imgW="990360" imgH="304560" progId="Equation.3">
              <p:embed/>
            </p:oleObj>
          </a:graphicData>
        </a:graphic>
      </p:graphicFrame>
      <p:graphicFrame>
        <p:nvGraphicFramePr>
          <p:cNvPr id="93229" name="Object 45"/>
          <p:cNvGraphicFramePr>
            <a:graphicFrameLocks noChangeAspect="1"/>
          </p:cNvGraphicFramePr>
          <p:nvPr/>
        </p:nvGraphicFramePr>
        <p:xfrm>
          <a:off x="7823200" y="4857750"/>
          <a:ext cx="884238" cy="620713"/>
        </p:xfrm>
        <a:graphic>
          <a:graphicData uri="http://schemas.openxmlformats.org/presentationml/2006/ole">
            <p:oleObj spid="_x0000_s7189" name="Формула" r:id="rId22" imgW="34272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Сравнение десятичных дробей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142984"/>
            <a:ext cx="83582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i="1" dirty="0" smtClean="0"/>
              <a:t>Чтобы сравнить две десятичные дроби, надо:</a:t>
            </a:r>
            <a:endParaRPr lang="ru-RU" sz="40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2428868"/>
            <a:ext cx="764386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4000" dirty="0" smtClean="0"/>
              <a:t>Уравнять количество знаков после запятой</a:t>
            </a:r>
          </a:p>
          <a:p>
            <a:pPr marL="342900" indent="-342900">
              <a:buAutoNum type="arabicPeriod"/>
            </a:pPr>
            <a:r>
              <a:rPr lang="ru-RU" sz="4000" dirty="0" smtClean="0"/>
              <a:t>Сравнить целые части</a:t>
            </a:r>
          </a:p>
          <a:p>
            <a:pPr marL="342900" indent="-342900">
              <a:buAutoNum type="arabicPeriod"/>
            </a:pPr>
            <a:r>
              <a:rPr lang="ru-RU" sz="4000" dirty="0" smtClean="0"/>
              <a:t>Если целые части равны, то сравнить цифры, стоящие после запятой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642918"/>
            <a:ext cx="3143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1,35</a:t>
            </a:r>
            <a:endParaRPr lang="ru-RU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4857752" y="714356"/>
            <a:ext cx="3143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1,356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1785926"/>
            <a:ext cx="3143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1,05</a:t>
            </a:r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4929190" y="1714488"/>
            <a:ext cx="3143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0,15</a:t>
            </a:r>
            <a:endParaRPr lang="ru-RU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500034" y="2857496"/>
            <a:ext cx="3143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1,305</a:t>
            </a:r>
            <a:endParaRPr lang="ru-RU" sz="6000" dirty="0"/>
          </a:p>
        </p:txBody>
      </p:sp>
      <p:sp>
        <p:nvSpPr>
          <p:cNvPr id="8" name="TextBox 7"/>
          <p:cNvSpPr txBox="1"/>
          <p:nvPr/>
        </p:nvSpPr>
        <p:spPr>
          <a:xfrm>
            <a:off x="4857752" y="2857496"/>
            <a:ext cx="3143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1,035</a:t>
            </a:r>
            <a:endParaRPr lang="ru-RU" sz="6000" dirty="0"/>
          </a:p>
        </p:txBody>
      </p:sp>
      <p:sp>
        <p:nvSpPr>
          <p:cNvPr id="9" name="TextBox 8"/>
          <p:cNvSpPr txBox="1"/>
          <p:nvPr/>
        </p:nvSpPr>
        <p:spPr>
          <a:xfrm>
            <a:off x="500034" y="4000504"/>
            <a:ext cx="3143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1,365</a:t>
            </a:r>
            <a:endParaRPr lang="ru-RU" sz="6000" dirty="0"/>
          </a:p>
        </p:txBody>
      </p:sp>
      <p:sp>
        <p:nvSpPr>
          <p:cNvPr id="10" name="TextBox 9"/>
          <p:cNvSpPr txBox="1"/>
          <p:nvPr/>
        </p:nvSpPr>
        <p:spPr>
          <a:xfrm>
            <a:off x="4857752" y="4071942"/>
            <a:ext cx="3143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13,65</a:t>
            </a:r>
            <a:endParaRPr lang="ru-RU" sz="6000" dirty="0"/>
          </a:p>
        </p:txBody>
      </p:sp>
      <p:sp>
        <p:nvSpPr>
          <p:cNvPr id="11" name="TextBox 10"/>
          <p:cNvSpPr txBox="1"/>
          <p:nvPr/>
        </p:nvSpPr>
        <p:spPr>
          <a:xfrm>
            <a:off x="500034" y="5214950"/>
            <a:ext cx="3143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1,35</a:t>
            </a:r>
            <a:endParaRPr lang="ru-RU" sz="6000" dirty="0"/>
          </a:p>
        </p:txBody>
      </p:sp>
      <p:sp>
        <p:nvSpPr>
          <p:cNvPr id="12" name="TextBox 11"/>
          <p:cNvSpPr txBox="1"/>
          <p:nvPr/>
        </p:nvSpPr>
        <p:spPr>
          <a:xfrm>
            <a:off x="4714876" y="5286388"/>
            <a:ext cx="3143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1,350</a:t>
            </a:r>
            <a:endParaRPr lang="ru-RU" sz="6000" dirty="0"/>
          </a:p>
        </p:txBody>
      </p:sp>
      <p:sp>
        <p:nvSpPr>
          <p:cNvPr id="13" name="TextBox 12"/>
          <p:cNvSpPr txBox="1"/>
          <p:nvPr/>
        </p:nvSpPr>
        <p:spPr>
          <a:xfrm>
            <a:off x="3071802" y="428604"/>
            <a:ext cx="17859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&lt;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71802" y="3714752"/>
            <a:ext cx="17859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&lt;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10800000">
            <a:off x="2143108" y="1643050"/>
            <a:ext cx="17859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&lt;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rot="10800000">
            <a:off x="2143108" y="2714620"/>
            <a:ext cx="17859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&lt;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71802" y="5072074"/>
            <a:ext cx="17859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=</a:t>
            </a:r>
            <a:endParaRPr lang="ru-RU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411163"/>
          </a:xfrm>
          <a:gradFill rotWithShape="1">
            <a:gsLst>
              <a:gs pos="0">
                <a:srgbClr val="FFFDA3"/>
              </a:gs>
              <a:gs pos="50000">
                <a:schemeClr val="bg1"/>
              </a:gs>
              <a:gs pos="100000">
                <a:srgbClr val="FFFDA3"/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ru-RU" sz="3200" b="1">
                <a:solidFill>
                  <a:srgbClr val="FF0000"/>
                </a:solidFill>
                <a:latin typeface="Comic Sans MS" pitchFamily="66" charset="0"/>
              </a:rPr>
              <a:t>Устная проверочная работа</a:t>
            </a:r>
            <a:r>
              <a:rPr lang="ru-RU" sz="4000"/>
              <a:t> </a:t>
            </a:r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0" y="2528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3198" name="Object 14"/>
          <p:cNvGraphicFramePr>
            <a:graphicFrameLocks noChangeAspect="1"/>
          </p:cNvGraphicFramePr>
          <p:nvPr/>
        </p:nvGraphicFramePr>
        <p:xfrm>
          <a:off x="928662" y="1857364"/>
          <a:ext cx="1190625" cy="717550"/>
        </p:xfrm>
        <a:graphic>
          <a:graphicData uri="http://schemas.openxmlformats.org/presentationml/2006/ole">
            <p:oleObj spid="_x0000_s28674" name="Формула" r:id="rId3" imgW="558720" imgH="304560" progId="Equation.3">
              <p:embed/>
            </p:oleObj>
          </a:graphicData>
        </a:graphic>
      </p:graphicFrame>
      <p:graphicFrame>
        <p:nvGraphicFramePr>
          <p:cNvPr id="93199" name="Object 15"/>
          <p:cNvGraphicFramePr>
            <a:graphicFrameLocks noChangeAspect="1"/>
          </p:cNvGraphicFramePr>
          <p:nvPr/>
        </p:nvGraphicFramePr>
        <p:xfrm>
          <a:off x="2857488" y="1928802"/>
          <a:ext cx="790668" cy="642931"/>
        </p:xfrm>
        <a:graphic>
          <a:graphicData uri="http://schemas.openxmlformats.org/presentationml/2006/ole">
            <p:oleObj spid="_x0000_s28675" name="Формула" r:id="rId4" imgW="342720" imgH="279360" progId="Equation.3">
              <p:embed/>
            </p:oleObj>
          </a:graphicData>
        </a:graphic>
      </p:graphicFrame>
      <p:sp>
        <p:nvSpPr>
          <p:cNvPr id="93200" name="Text Box 16"/>
          <p:cNvSpPr txBox="1">
            <a:spLocks noChangeArrowheads="1"/>
          </p:cNvSpPr>
          <p:nvPr/>
        </p:nvSpPr>
        <p:spPr bwMode="auto">
          <a:xfrm>
            <a:off x="914400" y="6858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>
                <a:solidFill>
                  <a:srgbClr val="FF0000"/>
                </a:solidFill>
              </a:rPr>
              <a:t>4.</a:t>
            </a:r>
            <a:r>
              <a:rPr lang="ru-RU" sz="2400" b="1" dirty="0" smtClean="0"/>
              <a:t> Сравните:</a:t>
            </a:r>
            <a:endParaRPr lang="ru-RU" sz="2400" b="1" dirty="0"/>
          </a:p>
        </p:txBody>
      </p:sp>
      <p:sp>
        <p:nvSpPr>
          <p:cNvPr id="93201" name="Line 17"/>
          <p:cNvSpPr>
            <a:spLocks noChangeShapeType="1"/>
          </p:cNvSpPr>
          <p:nvPr/>
        </p:nvSpPr>
        <p:spPr bwMode="auto">
          <a:xfrm>
            <a:off x="4500562" y="1214422"/>
            <a:ext cx="0" cy="541020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3202" name="Text Box 18"/>
          <p:cNvSpPr txBox="1">
            <a:spLocks noChangeArrowheads="1"/>
          </p:cNvSpPr>
          <p:nvPr/>
        </p:nvSpPr>
        <p:spPr bwMode="auto">
          <a:xfrm>
            <a:off x="1447800" y="1219200"/>
            <a:ext cx="2362200" cy="519113"/>
          </a:xfrm>
          <a:prstGeom prst="rect">
            <a:avLst/>
          </a:prstGeom>
          <a:solidFill>
            <a:srgbClr val="FFFDA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126507"/>
                </a:solidFill>
              </a:rPr>
              <a:t>Вариант </a:t>
            </a:r>
            <a:r>
              <a:rPr lang="ru-RU" sz="28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3203" name="Text Box 19"/>
          <p:cNvSpPr txBox="1">
            <a:spLocks noChangeArrowheads="1"/>
          </p:cNvSpPr>
          <p:nvPr/>
        </p:nvSpPr>
        <p:spPr bwMode="auto">
          <a:xfrm>
            <a:off x="5257800" y="1219200"/>
            <a:ext cx="2362200" cy="519113"/>
          </a:xfrm>
          <a:prstGeom prst="rect">
            <a:avLst/>
          </a:prstGeom>
          <a:solidFill>
            <a:srgbClr val="FFFDA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0B0BDB"/>
                </a:solidFill>
              </a:rPr>
              <a:t>Вариант</a:t>
            </a:r>
            <a:r>
              <a:rPr lang="ru-RU" sz="2800" b="1">
                <a:solidFill>
                  <a:srgbClr val="126507"/>
                </a:solidFill>
              </a:rPr>
              <a:t> </a:t>
            </a:r>
            <a:r>
              <a:rPr lang="ru-RU" sz="2800" b="1">
                <a:solidFill>
                  <a:srgbClr val="FF0000"/>
                </a:solidFill>
              </a:rPr>
              <a:t>2</a:t>
            </a:r>
          </a:p>
        </p:txBody>
      </p:sp>
      <p:graphicFrame>
        <p:nvGraphicFramePr>
          <p:cNvPr id="93204" name="Object 20"/>
          <p:cNvGraphicFramePr>
            <a:graphicFrameLocks noChangeAspect="1"/>
          </p:cNvGraphicFramePr>
          <p:nvPr/>
        </p:nvGraphicFramePr>
        <p:xfrm>
          <a:off x="804863" y="2643188"/>
          <a:ext cx="1450975" cy="754062"/>
        </p:xfrm>
        <a:graphic>
          <a:graphicData uri="http://schemas.openxmlformats.org/presentationml/2006/ole">
            <p:oleObj spid="_x0000_s28676" name="Формула" r:id="rId5" imgW="583920" imgH="304560" progId="Equation.3">
              <p:embed/>
            </p:oleObj>
          </a:graphicData>
        </a:graphic>
      </p:graphicFrame>
      <p:graphicFrame>
        <p:nvGraphicFramePr>
          <p:cNvPr id="93205" name="Object 21"/>
          <p:cNvGraphicFramePr>
            <a:graphicFrameLocks noChangeAspect="1"/>
          </p:cNvGraphicFramePr>
          <p:nvPr/>
        </p:nvGraphicFramePr>
        <p:xfrm>
          <a:off x="2779713" y="2701925"/>
          <a:ext cx="1225550" cy="725488"/>
        </p:xfrm>
        <a:graphic>
          <a:graphicData uri="http://schemas.openxmlformats.org/presentationml/2006/ole">
            <p:oleObj spid="_x0000_s28677" name="Формула" r:id="rId6" imgW="469800" imgH="279360" progId="Equation.3">
              <p:embed/>
            </p:oleObj>
          </a:graphicData>
        </a:graphic>
      </p:graphicFrame>
      <p:graphicFrame>
        <p:nvGraphicFramePr>
          <p:cNvPr id="93206" name="Object 22"/>
          <p:cNvGraphicFramePr>
            <a:graphicFrameLocks noChangeAspect="1"/>
          </p:cNvGraphicFramePr>
          <p:nvPr/>
        </p:nvGraphicFramePr>
        <p:xfrm>
          <a:off x="785786" y="3357562"/>
          <a:ext cx="1447800" cy="768350"/>
        </p:xfrm>
        <a:graphic>
          <a:graphicData uri="http://schemas.openxmlformats.org/presentationml/2006/ole">
            <p:oleObj spid="_x0000_s28678" name="Формула" r:id="rId7" imgW="571320" imgH="304560" progId="Equation.3">
              <p:embed/>
            </p:oleObj>
          </a:graphicData>
        </a:graphic>
      </p:graphicFrame>
      <p:graphicFrame>
        <p:nvGraphicFramePr>
          <p:cNvPr id="93207" name="Object 23"/>
          <p:cNvGraphicFramePr>
            <a:graphicFrameLocks noChangeAspect="1"/>
          </p:cNvGraphicFramePr>
          <p:nvPr/>
        </p:nvGraphicFramePr>
        <p:xfrm>
          <a:off x="2857488" y="3429000"/>
          <a:ext cx="1241425" cy="739775"/>
        </p:xfrm>
        <a:graphic>
          <a:graphicData uri="http://schemas.openxmlformats.org/presentationml/2006/ole">
            <p:oleObj spid="_x0000_s28679" name="Формула" r:id="rId8" imgW="469800" imgH="279360" progId="Equation.3">
              <p:embed/>
            </p:oleObj>
          </a:graphicData>
        </a:graphic>
      </p:graphicFrame>
      <p:graphicFrame>
        <p:nvGraphicFramePr>
          <p:cNvPr id="93208" name="Object 24"/>
          <p:cNvGraphicFramePr>
            <a:graphicFrameLocks noChangeAspect="1"/>
          </p:cNvGraphicFramePr>
          <p:nvPr/>
        </p:nvGraphicFramePr>
        <p:xfrm>
          <a:off x="714348" y="4000504"/>
          <a:ext cx="1857375" cy="792163"/>
        </p:xfrm>
        <a:graphic>
          <a:graphicData uri="http://schemas.openxmlformats.org/presentationml/2006/ole">
            <p:oleObj spid="_x0000_s28680" name="Формула" r:id="rId9" imgW="711000" imgH="304560" progId="Equation.3">
              <p:embed/>
            </p:oleObj>
          </a:graphicData>
        </a:graphic>
      </p:graphicFrame>
      <p:graphicFrame>
        <p:nvGraphicFramePr>
          <p:cNvPr id="93209" name="Object 25"/>
          <p:cNvGraphicFramePr>
            <a:graphicFrameLocks noChangeAspect="1"/>
          </p:cNvGraphicFramePr>
          <p:nvPr/>
        </p:nvGraphicFramePr>
        <p:xfrm>
          <a:off x="2928926" y="4143380"/>
          <a:ext cx="1279525" cy="714375"/>
        </p:xfrm>
        <a:graphic>
          <a:graphicData uri="http://schemas.openxmlformats.org/presentationml/2006/ole">
            <p:oleObj spid="_x0000_s28681" name="Формула" r:id="rId10" imgW="431640" imgH="279360" progId="Equation.3">
              <p:embed/>
            </p:oleObj>
          </a:graphicData>
        </a:graphic>
      </p:graphicFrame>
      <p:graphicFrame>
        <p:nvGraphicFramePr>
          <p:cNvPr id="93210" name="Object 26"/>
          <p:cNvGraphicFramePr>
            <a:graphicFrameLocks noChangeAspect="1"/>
          </p:cNvGraphicFramePr>
          <p:nvPr/>
        </p:nvGraphicFramePr>
        <p:xfrm>
          <a:off x="838200" y="4714875"/>
          <a:ext cx="1414463" cy="785813"/>
        </p:xfrm>
        <a:graphic>
          <a:graphicData uri="http://schemas.openxmlformats.org/presentationml/2006/ole">
            <p:oleObj spid="_x0000_s28682" name="Формула" r:id="rId11" imgW="545760" imgH="304560" progId="Equation.3">
              <p:embed/>
            </p:oleObj>
          </a:graphicData>
        </a:graphic>
      </p:graphicFrame>
      <p:graphicFrame>
        <p:nvGraphicFramePr>
          <p:cNvPr id="93211" name="Object 27"/>
          <p:cNvGraphicFramePr>
            <a:graphicFrameLocks noChangeAspect="1"/>
          </p:cNvGraphicFramePr>
          <p:nvPr/>
        </p:nvGraphicFramePr>
        <p:xfrm>
          <a:off x="2857488" y="4786322"/>
          <a:ext cx="1387475" cy="731837"/>
        </p:xfrm>
        <a:graphic>
          <a:graphicData uri="http://schemas.openxmlformats.org/presentationml/2006/ole">
            <p:oleObj spid="_x0000_s28683" name="Формула" r:id="rId12" imgW="457200" imgH="279360" progId="Equation.3">
              <p:embed/>
            </p:oleObj>
          </a:graphicData>
        </a:graphic>
      </p:graphicFrame>
      <p:graphicFrame>
        <p:nvGraphicFramePr>
          <p:cNvPr id="93220" name="Object 36"/>
          <p:cNvGraphicFramePr>
            <a:graphicFrameLocks noChangeAspect="1"/>
          </p:cNvGraphicFramePr>
          <p:nvPr/>
        </p:nvGraphicFramePr>
        <p:xfrm>
          <a:off x="5268913" y="1928813"/>
          <a:ext cx="1160475" cy="711318"/>
        </p:xfrm>
        <a:graphic>
          <a:graphicData uri="http://schemas.openxmlformats.org/presentationml/2006/ole">
            <p:oleObj spid="_x0000_s28684" name="Формула" r:id="rId13" imgW="495000" imgH="304560" progId="Equation.3">
              <p:embed/>
            </p:oleObj>
          </a:graphicData>
        </a:graphic>
      </p:graphicFrame>
      <p:graphicFrame>
        <p:nvGraphicFramePr>
          <p:cNvPr id="93221" name="Object 37"/>
          <p:cNvGraphicFramePr>
            <a:graphicFrameLocks noChangeAspect="1"/>
          </p:cNvGraphicFramePr>
          <p:nvPr/>
        </p:nvGraphicFramePr>
        <p:xfrm>
          <a:off x="7021513" y="1933575"/>
          <a:ext cx="387350" cy="534988"/>
        </p:xfrm>
        <a:graphic>
          <a:graphicData uri="http://schemas.openxmlformats.org/presentationml/2006/ole">
            <p:oleObj spid="_x0000_s28685" name="Формула" r:id="rId14" imgW="164880" imgH="228600" progId="Equation.3">
              <p:embed/>
            </p:oleObj>
          </a:graphicData>
        </a:graphic>
      </p:graphicFrame>
      <p:graphicFrame>
        <p:nvGraphicFramePr>
          <p:cNvPr id="93222" name="Object 38"/>
          <p:cNvGraphicFramePr>
            <a:graphicFrameLocks noChangeAspect="1"/>
          </p:cNvGraphicFramePr>
          <p:nvPr/>
        </p:nvGraphicFramePr>
        <p:xfrm>
          <a:off x="5260974" y="2571750"/>
          <a:ext cx="1285873" cy="714374"/>
        </p:xfrm>
        <a:graphic>
          <a:graphicData uri="http://schemas.openxmlformats.org/presentationml/2006/ole">
            <p:oleObj spid="_x0000_s28686" name="Формула" r:id="rId15" imgW="545760" imgH="304560" progId="Equation.3">
              <p:embed/>
            </p:oleObj>
          </a:graphicData>
        </a:graphic>
      </p:graphicFrame>
      <p:graphicFrame>
        <p:nvGraphicFramePr>
          <p:cNvPr id="93223" name="Object 39"/>
          <p:cNvGraphicFramePr>
            <a:graphicFrameLocks noChangeAspect="1"/>
          </p:cNvGraphicFramePr>
          <p:nvPr/>
        </p:nvGraphicFramePr>
        <p:xfrm>
          <a:off x="7143768" y="2571744"/>
          <a:ext cx="998707" cy="642944"/>
        </p:xfrm>
        <a:graphic>
          <a:graphicData uri="http://schemas.openxmlformats.org/presentationml/2006/ole">
            <p:oleObj spid="_x0000_s28687" name="Формула" r:id="rId16" imgW="431640" imgH="279360" progId="Equation.3">
              <p:embed/>
            </p:oleObj>
          </a:graphicData>
        </a:graphic>
      </p:graphicFrame>
      <p:graphicFrame>
        <p:nvGraphicFramePr>
          <p:cNvPr id="93224" name="Object 40"/>
          <p:cNvGraphicFramePr>
            <a:graphicFrameLocks noChangeAspect="1"/>
          </p:cNvGraphicFramePr>
          <p:nvPr/>
        </p:nvGraphicFramePr>
        <p:xfrm>
          <a:off x="5286380" y="3286124"/>
          <a:ext cx="1390651" cy="739557"/>
        </p:xfrm>
        <a:graphic>
          <a:graphicData uri="http://schemas.openxmlformats.org/presentationml/2006/ole">
            <p:oleObj spid="_x0000_s28688" name="Формула" r:id="rId17" imgW="571320" imgH="304560" progId="Equation.3">
              <p:embed/>
            </p:oleObj>
          </a:graphicData>
        </a:graphic>
      </p:graphicFrame>
      <p:graphicFrame>
        <p:nvGraphicFramePr>
          <p:cNvPr id="93225" name="Object 41"/>
          <p:cNvGraphicFramePr>
            <a:graphicFrameLocks noChangeAspect="1"/>
          </p:cNvGraphicFramePr>
          <p:nvPr/>
        </p:nvGraphicFramePr>
        <p:xfrm>
          <a:off x="7180263" y="3286126"/>
          <a:ext cx="1106513" cy="671368"/>
        </p:xfrm>
        <a:graphic>
          <a:graphicData uri="http://schemas.openxmlformats.org/presentationml/2006/ole">
            <p:oleObj spid="_x0000_s28689" name="Формула" r:id="rId18" imgW="457200" imgH="279360" progId="Equation.3">
              <p:embed/>
            </p:oleObj>
          </a:graphicData>
        </a:graphic>
      </p:graphicFrame>
      <p:graphicFrame>
        <p:nvGraphicFramePr>
          <p:cNvPr id="93226" name="Object 42"/>
          <p:cNvGraphicFramePr>
            <a:graphicFrameLocks noChangeAspect="1"/>
          </p:cNvGraphicFramePr>
          <p:nvPr/>
        </p:nvGraphicFramePr>
        <p:xfrm>
          <a:off x="5286380" y="4071942"/>
          <a:ext cx="1322388" cy="687383"/>
        </p:xfrm>
        <a:graphic>
          <a:graphicData uri="http://schemas.openxmlformats.org/presentationml/2006/ole">
            <p:oleObj spid="_x0000_s28690" name="Формула" r:id="rId19" imgW="583920" imgH="304560" progId="Equation.3">
              <p:embed/>
            </p:oleObj>
          </a:graphicData>
        </a:graphic>
      </p:graphicFrame>
      <p:graphicFrame>
        <p:nvGraphicFramePr>
          <p:cNvPr id="93227" name="Object 43"/>
          <p:cNvGraphicFramePr>
            <a:graphicFrameLocks noChangeAspect="1"/>
          </p:cNvGraphicFramePr>
          <p:nvPr/>
        </p:nvGraphicFramePr>
        <p:xfrm>
          <a:off x="7143768" y="4000504"/>
          <a:ext cx="1439863" cy="742950"/>
        </p:xfrm>
        <a:graphic>
          <a:graphicData uri="http://schemas.openxmlformats.org/presentationml/2006/ole">
            <p:oleObj spid="_x0000_s28691" name="Формула" r:id="rId20" imgW="469800" imgH="279360" progId="Equation.3">
              <p:embed/>
            </p:oleObj>
          </a:graphicData>
        </a:graphic>
      </p:graphicFrame>
      <p:graphicFrame>
        <p:nvGraphicFramePr>
          <p:cNvPr id="93228" name="Object 44"/>
          <p:cNvGraphicFramePr>
            <a:graphicFrameLocks noChangeAspect="1"/>
          </p:cNvGraphicFramePr>
          <p:nvPr/>
        </p:nvGraphicFramePr>
        <p:xfrm>
          <a:off x="5214942" y="4786322"/>
          <a:ext cx="1420807" cy="726339"/>
        </p:xfrm>
        <a:graphic>
          <a:graphicData uri="http://schemas.openxmlformats.org/presentationml/2006/ole">
            <p:oleObj spid="_x0000_s28692" name="Формула" r:id="rId21" imgW="533160" imgH="304560" progId="Equation.3">
              <p:embed/>
            </p:oleObj>
          </a:graphicData>
        </a:graphic>
      </p:graphicFrame>
      <p:graphicFrame>
        <p:nvGraphicFramePr>
          <p:cNvPr id="93229" name="Object 45"/>
          <p:cNvGraphicFramePr>
            <a:graphicFrameLocks noChangeAspect="1"/>
          </p:cNvGraphicFramePr>
          <p:nvPr/>
        </p:nvGraphicFramePr>
        <p:xfrm>
          <a:off x="7215206" y="4857760"/>
          <a:ext cx="1280768" cy="714380"/>
        </p:xfrm>
        <a:graphic>
          <a:graphicData uri="http://schemas.openxmlformats.org/presentationml/2006/ole">
            <p:oleObj spid="_x0000_s28693" name="Формула" r:id="rId22" imgW="431640" imgH="279360" progId="Equation.3">
              <p:embed/>
            </p:oleObj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2143108" y="1714488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&lt;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 rot="10800000">
            <a:off x="2143108" y="4643446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&lt;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10800000">
            <a:off x="2000232" y="2571744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&lt;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14546" y="3214686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=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428860" y="4000504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&lt;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500826" y="1785926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&lt;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72264" y="3143248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&lt;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 rot="10800000">
            <a:off x="6357950" y="2428868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&lt;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rot="10800000">
            <a:off x="6429388" y="3929066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&lt;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572264" y="4643446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=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Округление десятичных дробей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142984"/>
            <a:ext cx="83582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i="1" dirty="0" smtClean="0"/>
              <a:t>Чтобы округлить десятичные дроби, надо:</a:t>
            </a:r>
            <a:endParaRPr lang="ru-RU" sz="40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2428868"/>
            <a:ext cx="871540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4000" dirty="0" smtClean="0"/>
              <a:t>Определить разряд, до которого необходимо произвести округление</a:t>
            </a:r>
          </a:p>
          <a:p>
            <a:pPr marL="342900" indent="-342900">
              <a:buAutoNum type="arabicPeriod"/>
            </a:pPr>
            <a:r>
              <a:rPr lang="ru-RU" sz="4000" dirty="0" smtClean="0"/>
              <a:t>Оценить цифру, стоящую за округляемым разрядом</a:t>
            </a:r>
          </a:p>
          <a:p>
            <a:pPr marL="342900" indent="-342900">
              <a:buFontTx/>
              <a:buChar char="-"/>
            </a:pPr>
            <a:r>
              <a:rPr lang="ru-RU" sz="2800" i="1" dirty="0" smtClean="0"/>
              <a:t>Если эта цифра меньше 5, то округляемый разряд оставляем без изменения</a:t>
            </a:r>
          </a:p>
          <a:p>
            <a:pPr marL="342900" indent="-342900">
              <a:buFontTx/>
              <a:buChar char="-"/>
            </a:pPr>
            <a:r>
              <a:rPr lang="ru-RU" sz="2800" i="1" dirty="0" smtClean="0"/>
              <a:t>Если цифра 5 и больше, то округляемый разряд увеличиваем на единицу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428604"/>
            <a:ext cx="4214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До десятых:  </a:t>
            </a:r>
            <a:r>
              <a:rPr lang="ru-RU" sz="6000" dirty="0" smtClean="0"/>
              <a:t>1,35≈</a:t>
            </a:r>
            <a:endParaRPr lang="ru-RU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1428736"/>
            <a:ext cx="50006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До целых:  </a:t>
            </a:r>
            <a:r>
              <a:rPr lang="ru-RU" sz="6000" dirty="0" smtClean="0"/>
              <a:t>12,65≈</a:t>
            </a:r>
            <a:endParaRPr lang="ru-RU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2571744"/>
            <a:ext cx="50006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До сотых:  </a:t>
            </a:r>
            <a:r>
              <a:rPr lang="ru-RU" sz="6000" dirty="0" smtClean="0"/>
              <a:t>11,3501≈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3714752"/>
            <a:ext cx="52149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До десятков:  </a:t>
            </a:r>
            <a:r>
              <a:rPr lang="ru-RU" sz="6000" dirty="0" smtClean="0"/>
              <a:t>7,35≈</a:t>
            </a:r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4643446"/>
            <a:ext cx="4214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До единиц:  </a:t>
            </a:r>
            <a:r>
              <a:rPr lang="ru-RU" sz="6000" dirty="0" smtClean="0"/>
              <a:t>1,05≈</a:t>
            </a:r>
            <a:endParaRPr lang="ru-RU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428604"/>
            <a:ext cx="20717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1,40</a:t>
            </a:r>
            <a:endParaRPr lang="ru-RU" sz="6000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428992" y="1285860"/>
            <a:ext cx="35719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72198" y="428604"/>
            <a:ext cx="22145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=</a:t>
            </a:r>
            <a:r>
              <a:rPr lang="ru-RU" sz="6000" dirty="0" smtClean="0">
                <a:solidFill>
                  <a:srgbClr val="FF0000"/>
                </a:solidFill>
              </a:rPr>
              <a:t>1,4</a:t>
            </a:r>
            <a:endParaRPr lang="ru-RU" sz="6000" dirty="0">
              <a:solidFill>
                <a:srgbClr val="FF0000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643174" y="2357430"/>
            <a:ext cx="71438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14876" y="1357298"/>
            <a:ext cx="20717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13,00</a:t>
            </a:r>
            <a:endParaRPr lang="ru-RU" sz="6000" dirty="0"/>
          </a:p>
        </p:txBody>
      </p:sp>
      <p:sp>
        <p:nvSpPr>
          <p:cNvPr id="15" name="TextBox 14"/>
          <p:cNvSpPr txBox="1"/>
          <p:nvPr/>
        </p:nvSpPr>
        <p:spPr>
          <a:xfrm>
            <a:off x="5357818" y="2571744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11,3500</a:t>
            </a:r>
            <a:endParaRPr lang="ru-RU" sz="6000" dirty="0"/>
          </a:p>
        </p:txBody>
      </p:sp>
      <p:sp>
        <p:nvSpPr>
          <p:cNvPr id="16" name="TextBox 15"/>
          <p:cNvSpPr txBox="1"/>
          <p:nvPr/>
        </p:nvSpPr>
        <p:spPr>
          <a:xfrm>
            <a:off x="4786314" y="3714752"/>
            <a:ext cx="20717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10,00</a:t>
            </a:r>
            <a:endParaRPr lang="ru-RU" sz="6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3438" y="4643446"/>
            <a:ext cx="20717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1,00</a:t>
            </a:r>
            <a:endParaRPr lang="ru-RU" sz="6000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3857620" y="3357562"/>
            <a:ext cx="35719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857488" y="4643446"/>
            <a:ext cx="285752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786050" y="5572140"/>
            <a:ext cx="428628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500826" y="1285860"/>
            <a:ext cx="22145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=</a:t>
            </a:r>
            <a:r>
              <a:rPr lang="ru-RU" sz="6000" dirty="0" smtClean="0">
                <a:solidFill>
                  <a:srgbClr val="FF0000"/>
                </a:solidFill>
              </a:rPr>
              <a:t>13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86578" y="3143248"/>
            <a:ext cx="25003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=</a:t>
            </a:r>
            <a:r>
              <a:rPr lang="ru-RU" sz="6000" dirty="0" smtClean="0">
                <a:solidFill>
                  <a:srgbClr val="FF0000"/>
                </a:solidFill>
              </a:rPr>
              <a:t>11,35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572264" y="3786190"/>
            <a:ext cx="22145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=</a:t>
            </a:r>
            <a:r>
              <a:rPr lang="ru-RU" sz="6000" dirty="0" smtClean="0">
                <a:solidFill>
                  <a:srgbClr val="FF0000"/>
                </a:solidFill>
              </a:rPr>
              <a:t>10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57950" y="4643446"/>
            <a:ext cx="22145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=</a:t>
            </a:r>
            <a:r>
              <a:rPr lang="ru-RU" sz="6000" dirty="0" smtClean="0">
                <a:solidFill>
                  <a:srgbClr val="FF0000"/>
                </a:solidFill>
              </a:rPr>
              <a:t>1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1472" y="5715016"/>
            <a:ext cx="4214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До десятых:  </a:t>
            </a:r>
            <a:r>
              <a:rPr lang="ru-RU" sz="6000" dirty="0" smtClean="0"/>
              <a:t>1,03≈</a:t>
            </a:r>
            <a:endParaRPr lang="ru-RU" sz="6000" dirty="0"/>
          </a:p>
        </p:txBody>
      </p:sp>
      <p:sp>
        <p:nvSpPr>
          <p:cNvPr id="33" name="TextBox 32"/>
          <p:cNvSpPr txBox="1"/>
          <p:nvPr/>
        </p:nvSpPr>
        <p:spPr>
          <a:xfrm>
            <a:off x="4643438" y="5715016"/>
            <a:ext cx="20717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1,00</a:t>
            </a:r>
            <a:endParaRPr lang="ru-RU" sz="6000" dirty="0"/>
          </a:p>
        </p:txBody>
      </p:sp>
      <p:sp>
        <p:nvSpPr>
          <p:cNvPr id="34" name="TextBox 33"/>
          <p:cNvSpPr txBox="1"/>
          <p:nvPr/>
        </p:nvSpPr>
        <p:spPr>
          <a:xfrm>
            <a:off x="6143636" y="5643578"/>
            <a:ext cx="22145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=</a:t>
            </a:r>
            <a:r>
              <a:rPr lang="ru-RU" sz="6000" dirty="0" smtClean="0">
                <a:solidFill>
                  <a:srgbClr val="FF0000"/>
                </a:solidFill>
              </a:rPr>
              <a:t>1,0</a:t>
            </a:r>
            <a:endParaRPr lang="ru-RU" sz="6000" dirty="0">
              <a:solidFill>
                <a:srgbClr val="FF0000"/>
              </a:solidFill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3428992" y="6572272"/>
            <a:ext cx="428628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4" grpId="0"/>
      <p:bldP spid="15" grpId="0"/>
      <p:bldP spid="16" grpId="0"/>
      <p:bldP spid="17" grpId="0"/>
      <p:bldP spid="28" grpId="0"/>
      <p:bldP spid="29" grpId="0"/>
      <p:bldP spid="30" grpId="0"/>
      <p:bldP spid="31" grpId="0"/>
      <p:bldP spid="33" grpId="0"/>
      <p:bldP spid="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411163"/>
          </a:xfrm>
          <a:gradFill rotWithShape="1">
            <a:gsLst>
              <a:gs pos="0">
                <a:srgbClr val="FFFDA3"/>
              </a:gs>
              <a:gs pos="50000">
                <a:schemeClr val="bg1"/>
              </a:gs>
              <a:gs pos="100000">
                <a:srgbClr val="FFFDA3"/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ru-RU" sz="3200" b="1">
                <a:solidFill>
                  <a:srgbClr val="FF0000"/>
                </a:solidFill>
                <a:latin typeface="Comic Sans MS" pitchFamily="66" charset="0"/>
              </a:rPr>
              <a:t>Устная проверочная работа</a:t>
            </a:r>
            <a:r>
              <a:rPr lang="ru-RU" sz="4000"/>
              <a:t> </a:t>
            </a:r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0" y="2528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3198" name="Object 14"/>
          <p:cNvGraphicFramePr>
            <a:graphicFrameLocks noChangeAspect="1"/>
          </p:cNvGraphicFramePr>
          <p:nvPr/>
        </p:nvGraphicFramePr>
        <p:xfrm>
          <a:off x="238125" y="1857375"/>
          <a:ext cx="3025775" cy="717550"/>
        </p:xfrm>
        <a:graphic>
          <a:graphicData uri="http://schemas.openxmlformats.org/presentationml/2006/ole">
            <p:oleObj spid="_x0000_s29698" name="Формула" r:id="rId3" imgW="1244520" imgH="304560" progId="Equation.3">
              <p:embed/>
            </p:oleObj>
          </a:graphicData>
        </a:graphic>
      </p:graphicFrame>
      <p:sp>
        <p:nvSpPr>
          <p:cNvPr id="93200" name="Text Box 16"/>
          <p:cNvSpPr txBox="1">
            <a:spLocks noChangeArrowheads="1"/>
          </p:cNvSpPr>
          <p:nvPr/>
        </p:nvSpPr>
        <p:spPr bwMode="auto">
          <a:xfrm>
            <a:off x="914400" y="6858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>
                <a:solidFill>
                  <a:srgbClr val="FF0000"/>
                </a:solidFill>
              </a:rPr>
              <a:t>5.</a:t>
            </a:r>
            <a:r>
              <a:rPr lang="ru-RU" sz="2400" b="1" dirty="0" smtClean="0"/>
              <a:t> Округлите:</a:t>
            </a:r>
            <a:endParaRPr lang="ru-RU" sz="2400" b="1" dirty="0"/>
          </a:p>
        </p:txBody>
      </p:sp>
      <p:sp>
        <p:nvSpPr>
          <p:cNvPr id="93201" name="Line 17"/>
          <p:cNvSpPr>
            <a:spLocks noChangeShapeType="1"/>
          </p:cNvSpPr>
          <p:nvPr/>
        </p:nvSpPr>
        <p:spPr bwMode="auto">
          <a:xfrm>
            <a:off x="4786314" y="1285860"/>
            <a:ext cx="0" cy="541020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800"/>
          </a:p>
        </p:txBody>
      </p:sp>
      <p:sp>
        <p:nvSpPr>
          <p:cNvPr id="93202" name="Text Box 18"/>
          <p:cNvSpPr txBox="1">
            <a:spLocks noChangeArrowheads="1"/>
          </p:cNvSpPr>
          <p:nvPr/>
        </p:nvSpPr>
        <p:spPr bwMode="auto">
          <a:xfrm>
            <a:off x="1447800" y="1219200"/>
            <a:ext cx="2362200" cy="519113"/>
          </a:xfrm>
          <a:prstGeom prst="rect">
            <a:avLst/>
          </a:prstGeom>
          <a:solidFill>
            <a:srgbClr val="FFFDA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126507"/>
                </a:solidFill>
              </a:rPr>
              <a:t>Вариант </a:t>
            </a:r>
            <a:r>
              <a:rPr lang="ru-RU" sz="28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3203" name="Text Box 19"/>
          <p:cNvSpPr txBox="1">
            <a:spLocks noChangeArrowheads="1"/>
          </p:cNvSpPr>
          <p:nvPr/>
        </p:nvSpPr>
        <p:spPr bwMode="auto">
          <a:xfrm>
            <a:off x="5257800" y="1219200"/>
            <a:ext cx="2362200" cy="519113"/>
          </a:xfrm>
          <a:prstGeom prst="rect">
            <a:avLst/>
          </a:prstGeom>
          <a:solidFill>
            <a:srgbClr val="FFFDA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0B0BDB"/>
                </a:solidFill>
              </a:rPr>
              <a:t>Вариант</a:t>
            </a:r>
            <a:r>
              <a:rPr lang="ru-RU" sz="2800" b="1">
                <a:solidFill>
                  <a:srgbClr val="126507"/>
                </a:solidFill>
              </a:rPr>
              <a:t> </a:t>
            </a:r>
            <a:r>
              <a:rPr lang="ru-RU" sz="2800" b="1">
                <a:solidFill>
                  <a:srgbClr val="FF0000"/>
                </a:solidFill>
              </a:rPr>
              <a:t>2</a:t>
            </a:r>
          </a:p>
        </p:txBody>
      </p:sp>
      <p:graphicFrame>
        <p:nvGraphicFramePr>
          <p:cNvPr id="93204" name="Object 20"/>
          <p:cNvGraphicFramePr>
            <a:graphicFrameLocks noChangeAspect="1"/>
          </p:cNvGraphicFramePr>
          <p:nvPr/>
        </p:nvGraphicFramePr>
        <p:xfrm>
          <a:off x="79375" y="2643188"/>
          <a:ext cx="2901950" cy="754062"/>
        </p:xfrm>
        <a:graphic>
          <a:graphicData uri="http://schemas.openxmlformats.org/presentationml/2006/ole">
            <p:oleObj spid="_x0000_s29700" name="Формула" r:id="rId4" imgW="1168200" imgH="304560" progId="Equation.3">
              <p:embed/>
            </p:oleObj>
          </a:graphicData>
        </a:graphic>
      </p:graphicFrame>
      <p:graphicFrame>
        <p:nvGraphicFramePr>
          <p:cNvPr id="93206" name="Object 22"/>
          <p:cNvGraphicFramePr>
            <a:graphicFrameLocks noChangeAspect="1"/>
          </p:cNvGraphicFramePr>
          <p:nvPr/>
        </p:nvGraphicFramePr>
        <p:xfrm>
          <a:off x="-98425" y="3357563"/>
          <a:ext cx="3217863" cy="768350"/>
        </p:xfrm>
        <a:graphic>
          <a:graphicData uri="http://schemas.openxmlformats.org/presentationml/2006/ole">
            <p:oleObj spid="_x0000_s29702" name="Формула" r:id="rId5" imgW="1269720" imgH="304560" progId="Equation.3">
              <p:embed/>
            </p:oleObj>
          </a:graphicData>
        </a:graphic>
      </p:graphicFrame>
      <p:graphicFrame>
        <p:nvGraphicFramePr>
          <p:cNvPr id="93208" name="Object 24"/>
          <p:cNvGraphicFramePr>
            <a:graphicFrameLocks noChangeAspect="1"/>
          </p:cNvGraphicFramePr>
          <p:nvPr/>
        </p:nvGraphicFramePr>
        <p:xfrm>
          <a:off x="0" y="4000504"/>
          <a:ext cx="3748088" cy="792163"/>
        </p:xfrm>
        <a:graphic>
          <a:graphicData uri="http://schemas.openxmlformats.org/presentationml/2006/ole">
            <p:oleObj spid="_x0000_s29704" name="Формула" r:id="rId6" imgW="1434960" imgH="304560" progId="Equation.3">
              <p:embed/>
            </p:oleObj>
          </a:graphicData>
        </a:graphic>
      </p:graphicFrame>
      <p:graphicFrame>
        <p:nvGraphicFramePr>
          <p:cNvPr id="93210" name="Object 26"/>
          <p:cNvGraphicFramePr>
            <a:graphicFrameLocks noChangeAspect="1"/>
          </p:cNvGraphicFramePr>
          <p:nvPr/>
        </p:nvGraphicFramePr>
        <p:xfrm>
          <a:off x="-30163" y="4643438"/>
          <a:ext cx="3190876" cy="785812"/>
        </p:xfrm>
        <a:graphic>
          <a:graphicData uri="http://schemas.openxmlformats.org/presentationml/2006/ole">
            <p:oleObj spid="_x0000_s29706" name="Формула" r:id="rId7" imgW="1231560" imgH="304560" progId="Equation.3">
              <p:embed/>
            </p:oleObj>
          </a:graphicData>
        </a:graphic>
      </p:graphicFrame>
      <p:graphicFrame>
        <p:nvGraphicFramePr>
          <p:cNvPr id="93220" name="Object 36"/>
          <p:cNvGraphicFramePr>
            <a:graphicFrameLocks noChangeAspect="1"/>
          </p:cNvGraphicFramePr>
          <p:nvPr/>
        </p:nvGraphicFramePr>
        <p:xfrm>
          <a:off x="5072066" y="2000240"/>
          <a:ext cx="2797175" cy="711200"/>
        </p:xfrm>
        <a:graphic>
          <a:graphicData uri="http://schemas.openxmlformats.org/presentationml/2006/ole">
            <p:oleObj spid="_x0000_s29708" name="Формула" r:id="rId8" imgW="1193760" imgH="304560" progId="Equation.3">
              <p:embed/>
            </p:oleObj>
          </a:graphicData>
        </a:graphic>
      </p:graphicFrame>
      <p:graphicFrame>
        <p:nvGraphicFramePr>
          <p:cNvPr id="93222" name="Object 38"/>
          <p:cNvGraphicFramePr>
            <a:graphicFrameLocks noChangeAspect="1"/>
          </p:cNvGraphicFramePr>
          <p:nvPr/>
        </p:nvGraphicFramePr>
        <p:xfrm>
          <a:off x="5000628" y="2643182"/>
          <a:ext cx="2392363" cy="714375"/>
        </p:xfrm>
        <a:graphic>
          <a:graphicData uri="http://schemas.openxmlformats.org/presentationml/2006/ole">
            <p:oleObj spid="_x0000_s29710" name="Формула" r:id="rId9" imgW="1015920" imgH="304560" progId="Equation.3">
              <p:embed/>
            </p:oleObj>
          </a:graphicData>
        </a:graphic>
      </p:graphicFrame>
      <p:graphicFrame>
        <p:nvGraphicFramePr>
          <p:cNvPr id="93224" name="Object 40"/>
          <p:cNvGraphicFramePr>
            <a:graphicFrameLocks noChangeAspect="1"/>
          </p:cNvGraphicFramePr>
          <p:nvPr/>
        </p:nvGraphicFramePr>
        <p:xfrm>
          <a:off x="4929190" y="3357562"/>
          <a:ext cx="3059112" cy="739775"/>
        </p:xfrm>
        <a:graphic>
          <a:graphicData uri="http://schemas.openxmlformats.org/presentationml/2006/ole">
            <p:oleObj spid="_x0000_s29712" name="Формула" r:id="rId10" imgW="1257120" imgH="304560" progId="Equation.3">
              <p:embed/>
            </p:oleObj>
          </a:graphicData>
        </a:graphic>
      </p:graphicFrame>
      <p:graphicFrame>
        <p:nvGraphicFramePr>
          <p:cNvPr id="93226" name="Object 42"/>
          <p:cNvGraphicFramePr>
            <a:graphicFrameLocks noChangeAspect="1"/>
          </p:cNvGraphicFramePr>
          <p:nvPr/>
        </p:nvGraphicFramePr>
        <p:xfrm>
          <a:off x="4929190" y="4143380"/>
          <a:ext cx="2732088" cy="687387"/>
        </p:xfrm>
        <a:graphic>
          <a:graphicData uri="http://schemas.openxmlformats.org/presentationml/2006/ole">
            <p:oleObj spid="_x0000_s29714" name="Формула" r:id="rId11" imgW="1206360" imgH="304560" progId="Equation.3">
              <p:embed/>
            </p:oleObj>
          </a:graphicData>
        </a:graphic>
      </p:graphicFrame>
      <p:graphicFrame>
        <p:nvGraphicFramePr>
          <p:cNvPr id="93228" name="Object 44"/>
          <p:cNvGraphicFramePr>
            <a:graphicFrameLocks noChangeAspect="1"/>
          </p:cNvGraphicFramePr>
          <p:nvPr/>
        </p:nvGraphicFramePr>
        <p:xfrm>
          <a:off x="4857752" y="4786322"/>
          <a:ext cx="3249613" cy="727075"/>
        </p:xfrm>
        <a:graphic>
          <a:graphicData uri="http://schemas.openxmlformats.org/presentationml/2006/ole">
            <p:oleObj spid="_x0000_s29716" name="Формула" r:id="rId12" imgW="1218960" imgH="304560" progId="Equation.3">
              <p:embed/>
            </p:oleObj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3143240" y="4643446"/>
            <a:ext cx="1785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1,76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71868" y="2571744"/>
            <a:ext cx="7858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1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357554" y="3286124"/>
            <a:ext cx="1214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5,6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14744" y="3857628"/>
            <a:ext cx="1214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10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001024" y="1714488"/>
            <a:ext cx="15001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1,9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072462" y="3214686"/>
            <a:ext cx="1428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6,5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286776" y="2428868"/>
            <a:ext cx="7858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2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143900" y="3929066"/>
            <a:ext cx="1428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10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001024" y="4643446"/>
            <a:ext cx="1643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1,50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428992" y="1785926"/>
            <a:ext cx="1214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2,7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01" grpId="0" animBg="1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285728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Вычитание десятичных дробей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1071546"/>
            <a:ext cx="80010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i="1" dirty="0" smtClean="0"/>
              <a:t>Чтобы вычесть две десятичные дроби, надо: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0034" y="2500306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1. Записать дроби – запятая под запятой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428596" y="3214686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2. Уравнять количество знаков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500034" y="3786190"/>
            <a:ext cx="8643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3. Вычесть, не обращая внимание на запятую</a:t>
            </a:r>
            <a:endParaRPr lang="ru-RU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500034" y="5000636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4. В результате поставить запятую под запятой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3286124"/>
            <a:ext cx="293381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/>
              <a:t>1,6 -0,8=</a:t>
            </a:r>
            <a:endParaRPr lang="ru-RU" sz="6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2285992"/>
            <a:ext cx="325602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/>
              <a:t>2,7 – 1,9=</a:t>
            </a:r>
            <a:endParaRPr lang="ru-RU" sz="6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1285860"/>
            <a:ext cx="256031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/>
              <a:t>13-3,4=</a:t>
            </a:r>
            <a:endParaRPr lang="ru-RU" sz="6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4286256"/>
            <a:ext cx="275908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/>
              <a:t>1,3-0,4=</a:t>
            </a:r>
            <a:endParaRPr lang="ru-RU" sz="6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357166"/>
            <a:ext cx="314861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/>
              <a:t>10,2-3,6=</a:t>
            </a:r>
            <a:endParaRPr lang="ru-RU" sz="6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5286388"/>
            <a:ext cx="353814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/>
              <a:t>11,52-3,7=</a:t>
            </a:r>
            <a:endParaRPr lang="ru-RU" sz="6000" dirty="0"/>
          </a:p>
        </p:txBody>
      </p:sp>
      <p:sp>
        <p:nvSpPr>
          <p:cNvPr id="10" name="TextBox 9"/>
          <p:cNvSpPr txBox="1"/>
          <p:nvPr/>
        </p:nvSpPr>
        <p:spPr>
          <a:xfrm>
            <a:off x="3500430" y="357166"/>
            <a:ext cx="30003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6,6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71802" y="1285860"/>
            <a:ext cx="32861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13,</a:t>
            </a:r>
            <a:r>
              <a:rPr lang="ru-RU" sz="6000" b="1" dirty="0" smtClean="0">
                <a:solidFill>
                  <a:srgbClr val="FF0000"/>
                </a:solidFill>
              </a:rPr>
              <a:t>0</a:t>
            </a:r>
            <a:r>
              <a:rPr lang="ru-RU" sz="6000" b="1" dirty="0" smtClean="0"/>
              <a:t>-3,4=</a:t>
            </a:r>
            <a:endParaRPr lang="ru-RU" sz="6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215074" y="1285860"/>
            <a:ext cx="1785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9,6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43306" y="2285992"/>
            <a:ext cx="22860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0,8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86116" y="3357562"/>
            <a:ext cx="22860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0,8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86116" y="4286256"/>
            <a:ext cx="2571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0,9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57620" y="5286388"/>
            <a:ext cx="3929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11,52-3,7</a:t>
            </a:r>
            <a:r>
              <a:rPr lang="ru-RU" sz="6000" b="1" dirty="0" smtClean="0">
                <a:solidFill>
                  <a:srgbClr val="FF0000"/>
                </a:solidFill>
              </a:rPr>
              <a:t>0</a:t>
            </a:r>
            <a:r>
              <a:rPr lang="ru-RU" sz="6000" b="1" dirty="0" smtClean="0"/>
              <a:t>=</a:t>
            </a:r>
            <a:endParaRPr lang="ru-RU" sz="6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572396" y="5286388"/>
            <a:ext cx="15716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7,82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00042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Сложение десятичных дробей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348" y="2571744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1. Записать дроби - запятая под запятой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3214686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2. Уравнять количество знаков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3929066"/>
            <a:ext cx="7786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3. Сложить десятичные дроби, не обращая внимание на запятую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14348" y="5143512"/>
            <a:ext cx="7786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4. В результате запятую поставить под запятой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000100" y="1285860"/>
            <a:ext cx="7786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i="1" dirty="0" smtClean="0"/>
              <a:t>Чтобы сложить две  десятичные дроби, надо:</a:t>
            </a:r>
            <a:endParaRPr lang="ru-RU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3286124"/>
            <a:ext cx="329609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/>
              <a:t>10,6+0,8=</a:t>
            </a:r>
            <a:endParaRPr lang="ru-RU" sz="6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2285992"/>
            <a:ext cx="290656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/>
              <a:t>2,3+1,9=</a:t>
            </a:r>
            <a:endParaRPr lang="ru-RU" sz="6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1357298"/>
            <a:ext cx="42862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/>
              <a:t>4,61+ 13,02=</a:t>
            </a:r>
            <a:endParaRPr lang="ru-RU" sz="6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4286256"/>
            <a:ext cx="329609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/>
              <a:t>0,3+0,04=</a:t>
            </a:r>
            <a:endParaRPr lang="ru-RU" sz="6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357166"/>
            <a:ext cx="35004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/>
              <a:t>1,13+ 2,3=</a:t>
            </a:r>
            <a:endParaRPr lang="ru-RU" sz="6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5286388"/>
            <a:ext cx="37862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/>
              <a:t>27+ 3,644=</a:t>
            </a:r>
            <a:endParaRPr lang="ru-RU" sz="6000" dirty="0"/>
          </a:p>
        </p:txBody>
      </p:sp>
      <p:sp>
        <p:nvSpPr>
          <p:cNvPr id="10" name="TextBox 9"/>
          <p:cNvSpPr txBox="1"/>
          <p:nvPr/>
        </p:nvSpPr>
        <p:spPr>
          <a:xfrm>
            <a:off x="3786182" y="357166"/>
            <a:ext cx="40719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1,13+2,3</a:t>
            </a:r>
            <a:r>
              <a:rPr lang="ru-RU" sz="6000" b="1" dirty="0" smtClean="0">
                <a:solidFill>
                  <a:srgbClr val="FF0000"/>
                </a:solidFill>
              </a:rPr>
              <a:t>0</a:t>
            </a:r>
            <a:r>
              <a:rPr lang="ru-RU" sz="6000" b="1" dirty="0" smtClean="0"/>
              <a:t>=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15206" y="357166"/>
            <a:ext cx="19287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3,43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1428736"/>
            <a:ext cx="2571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17,63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43306" y="2285992"/>
            <a:ext cx="22860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4,2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43306" y="3357562"/>
            <a:ext cx="22860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11,4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14744" y="4286256"/>
            <a:ext cx="50720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0,3</a:t>
            </a:r>
            <a:r>
              <a:rPr lang="ru-RU" sz="6000" b="1" dirty="0" smtClean="0">
                <a:solidFill>
                  <a:srgbClr val="FF0000"/>
                </a:solidFill>
              </a:rPr>
              <a:t>0</a:t>
            </a:r>
            <a:r>
              <a:rPr lang="ru-RU" sz="6000" b="1" dirty="0" smtClean="0"/>
              <a:t>+0,04=</a:t>
            </a:r>
            <a:r>
              <a:rPr lang="ru-RU" sz="6000" b="1" dirty="0" smtClean="0">
                <a:solidFill>
                  <a:srgbClr val="FF0000"/>
                </a:solidFill>
              </a:rPr>
              <a:t>0,34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43108" y="5842337"/>
            <a:ext cx="5357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=27,</a:t>
            </a:r>
            <a:r>
              <a:rPr lang="ru-RU" sz="6000" b="1" dirty="0" smtClean="0">
                <a:solidFill>
                  <a:srgbClr val="FF0000"/>
                </a:solidFill>
              </a:rPr>
              <a:t>000</a:t>
            </a:r>
            <a:r>
              <a:rPr lang="ru-RU" sz="6000" b="1" dirty="0" smtClean="0"/>
              <a:t>-3,644=</a:t>
            </a:r>
            <a:endParaRPr lang="ru-RU" sz="6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929454" y="5842337"/>
            <a:ext cx="23574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30,644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411163"/>
          </a:xfrm>
          <a:gradFill rotWithShape="1">
            <a:gsLst>
              <a:gs pos="0">
                <a:srgbClr val="FFFDA3"/>
              </a:gs>
              <a:gs pos="50000">
                <a:schemeClr val="bg1"/>
              </a:gs>
              <a:gs pos="100000">
                <a:srgbClr val="FFFDA3"/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ru-RU" sz="3200" b="1">
                <a:solidFill>
                  <a:srgbClr val="FF0000"/>
                </a:solidFill>
                <a:latin typeface="Comic Sans MS" pitchFamily="66" charset="0"/>
              </a:rPr>
              <a:t>Устная проверочная работа</a:t>
            </a:r>
            <a:r>
              <a:rPr lang="ru-RU" sz="4000"/>
              <a:t> </a:t>
            </a:r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0" y="2528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3198" name="Object 14"/>
          <p:cNvGraphicFramePr>
            <a:graphicFrameLocks noChangeAspect="1"/>
          </p:cNvGraphicFramePr>
          <p:nvPr/>
        </p:nvGraphicFramePr>
        <p:xfrm>
          <a:off x="214282" y="1857364"/>
          <a:ext cx="2325505" cy="717560"/>
        </p:xfrm>
        <a:graphic>
          <a:graphicData uri="http://schemas.openxmlformats.org/presentationml/2006/ole">
            <p:oleObj spid="_x0000_s4098" name="Формула" r:id="rId3" imgW="1091880" imgH="304560" progId="Equation.3">
              <p:embed/>
            </p:oleObj>
          </a:graphicData>
        </a:graphic>
      </p:graphicFrame>
      <p:graphicFrame>
        <p:nvGraphicFramePr>
          <p:cNvPr id="93199" name="Object 15"/>
          <p:cNvGraphicFramePr>
            <a:graphicFrameLocks noChangeAspect="1"/>
          </p:cNvGraphicFramePr>
          <p:nvPr/>
        </p:nvGraphicFramePr>
        <p:xfrm>
          <a:off x="2786050" y="1857364"/>
          <a:ext cx="714380" cy="745683"/>
        </p:xfrm>
        <a:graphic>
          <a:graphicData uri="http://schemas.openxmlformats.org/presentationml/2006/ole">
            <p:oleObj spid="_x0000_s4099" name="Формула" r:id="rId4" imgW="266400" imgH="279360" progId="Equation.3">
              <p:embed/>
            </p:oleObj>
          </a:graphicData>
        </a:graphic>
      </p:graphicFrame>
      <p:sp>
        <p:nvSpPr>
          <p:cNvPr id="93200" name="Text Box 16"/>
          <p:cNvSpPr txBox="1">
            <a:spLocks noChangeArrowheads="1"/>
          </p:cNvSpPr>
          <p:nvPr/>
        </p:nvSpPr>
        <p:spPr bwMode="auto">
          <a:xfrm>
            <a:off x="914400" y="6858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</a:rPr>
              <a:t>1.</a:t>
            </a:r>
            <a:r>
              <a:rPr lang="ru-RU" sz="2400" b="1"/>
              <a:t> Выполнить сложение или вычитание:</a:t>
            </a:r>
          </a:p>
        </p:txBody>
      </p:sp>
      <p:sp>
        <p:nvSpPr>
          <p:cNvPr id="93201" name="Line 17"/>
          <p:cNvSpPr>
            <a:spLocks noChangeShapeType="1"/>
          </p:cNvSpPr>
          <p:nvPr/>
        </p:nvSpPr>
        <p:spPr bwMode="auto">
          <a:xfrm>
            <a:off x="4500562" y="1214422"/>
            <a:ext cx="0" cy="541020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3202" name="Text Box 18"/>
          <p:cNvSpPr txBox="1">
            <a:spLocks noChangeArrowheads="1"/>
          </p:cNvSpPr>
          <p:nvPr/>
        </p:nvSpPr>
        <p:spPr bwMode="auto">
          <a:xfrm>
            <a:off x="1447800" y="1219200"/>
            <a:ext cx="2362200" cy="519113"/>
          </a:xfrm>
          <a:prstGeom prst="rect">
            <a:avLst/>
          </a:prstGeom>
          <a:solidFill>
            <a:srgbClr val="FFFDA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126507"/>
                </a:solidFill>
              </a:rPr>
              <a:t>Вариант </a:t>
            </a:r>
            <a:r>
              <a:rPr lang="ru-RU" sz="28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3203" name="Text Box 19"/>
          <p:cNvSpPr txBox="1">
            <a:spLocks noChangeArrowheads="1"/>
          </p:cNvSpPr>
          <p:nvPr/>
        </p:nvSpPr>
        <p:spPr bwMode="auto">
          <a:xfrm>
            <a:off x="5257800" y="1219200"/>
            <a:ext cx="2362200" cy="519113"/>
          </a:xfrm>
          <a:prstGeom prst="rect">
            <a:avLst/>
          </a:prstGeom>
          <a:solidFill>
            <a:srgbClr val="FFFDA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0B0BDB"/>
                </a:solidFill>
              </a:rPr>
              <a:t>Вариант</a:t>
            </a:r>
            <a:r>
              <a:rPr lang="ru-RU" sz="2800" b="1">
                <a:solidFill>
                  <a:srgbClr val="126507"/>
                </a:solidFill>
              </a:rPr>
              <a:t> </a:t>
            </a:r>
            <a:r>
              <a:rPr lang="ru-RU" sz="2800" b="1">
                <a:solidFill>
                  <a:srgbClr val="FF0000"/>
                </a:solidFill>
              </a:rPr>
              <a:t>2</a:t>
            </a:r>
          </a:p>
        </p:txBody>
      </p:sp>
      <p:graphicFrame>
        <p:nvGraphicFramePr>
          <p:cNvPr id="93204" name="Object 20"/>
          <p:cNvGraphicFramePr>
            <a:graphicFrameLocks noChangeAspect="1"/>
          </p:cNvGraphicFramePr>
          <p:nvPr/>
        </p:nvGraphicFramePr>
        <p:xfrm>
          <a:off x="142844" y="2643182"/>
          <a:ext cx="2776522" cy="753553"/>
        </p:xfrm>
        <a:graphic>
          <a:graphicData uri="http://schemas.openxmlformats.org/presentationml/2006/ole">
            <p:oleObj spid="_x0000_s4100" name="Формула" r:id="rId5" imgW="1117440" imgH="304560" progId="Equation.3">
              <p:embed/>
            </p:oleObj>
          </a:graphicData>
        </a:graphic>
      </p:graphicFrame>
      <p:graphicFrame>
        <p:nvGraphicFramePr>
          <p:cNvPr id="93205" name="Object 21"/>
          <p:cNvGraphicFramePr>
            <a:graphicFrameLocks noChangeAspect="1"/>
          </p:cNvGraphicFramePr>
          <p:nvPr/>
        </p:nvGraphicFramePr>
        <p:xfrm>
          <a:off x="2928926" y="2701958"/>
          <a:ext cx="928694" cy="727041"/>
        </p:xfrm>
        <a:graphic>
          <a:graphicData uri="http://schemas.openxmlformats.org/presentationml/2006/ole">
            <p:oleObj spid="_x0000_s4101" name="Формула" r:id="rId6" imgW="355320" imgH="279360" progId="Equation.3">
              <p:embed/>
            </p:oleObj>
          </a:graphicData>
        </a:graphic>
      </p:graphicFrame>
      <p:graphicFrame>
        <p:nvGraphicFramePr>
          <p:cNvPr id="93206" name="Object 22"/>
          <p:cNvGraphicFramePr>
            <a:graphicFrameLocks noChangeAspect="1"/>
          </p:cNvGraphicFramePr>
          <p:nvPr/>
        </p:nvGraphicFramePr>
        <p:xfrm>
          <a:off x="142844" y="3357562"/>
          <a:ext cx="3312596" cy="768353"/>
        </p:xfrm>
        <a:graphic>
          <a:graphicData uri="http://schemas.openxmlformats.org/presentationml/2006/ole">
            <p:oleObj spid="_x0000_s4102" name="Формула" r:id="rId7" imgW="1307880" imgH="304560" progId="Equation.3">
              <p:embed/>
            </p:oleObj>
          </a:graphicData>
        </a:graphic>
      </p:graphicFrame>
      <p:graphicFrame>
        <p:nvGraphicFramePr>
          <p:cNvPr id="93207" name="Object 23"/>
          <p:cNvGraphicFramePr>
            <a:graphicFrameLocks noChangeAspect="1"/>
          </p:cNvGraphicFramePr>
          <p:nvPr/>
        </p:nvGraphicFramePr>
        <p:xfrm>
          <a:off x="3428992" y="3429000"/>
          <a:ext cx="706765" cy="636590"/>
        </p:xfrm>
        <a:graphic>
          <a:graphicData uri="http://schemas.openxmlformats.org/presentationml/2006/ole">
            <p:oleObj spid="_x0000_s4103" name="Формула" r:id="rId8" imgW="266400" imgH="241200" progId="Equation.3">
              <p:embed/>
            </p:oleObj>
          </a:graphicData>
        </a:graphic>
      </p:graphicFrame>
      <p:graphicFrame>
        <p:nvGraphicFramePr>
          <p:cNvPr id="93208" name="Object 24"/>
          <p:cNvGraphicFramePr>
            <a:graphicFrameLocks noChangeAspect="1"/>
          </p:cNvGraphicFramePr>
          <p:nvPr/>
        </p:nvGraphicFramePr>
        <p:xfrm>
          <a:off x="142844" y="4000504"/>
          <a:ext cx="3315989" cy="792171"/>
        </p:xfrm>
        <a:graphic>
          <a:graphicData uri="http://schemas.openxmlformats.org/presentationml/2006/ole">
            <p:oleObj spid="_x0000_s4104" name="Формула" r:id="rId9" imgW="1269720" imgH="304560" progId="Equation.3">
              <p:embed/>
            </p:oleObj>
          </a:graphicData>
        </a:graphic>
      </p:graphicFrame>
      <p:graphicFrame>
        <p:nvGraphicFramePr>
          <p:cNvPr id="93209" name="Object 25"/>
          <p:cNvGraphicFramePr>
            <a:graphicFrameLocks noChangeAspect="1"/>
          </p:cNvGraphicFramePr>
          <p:nvPr/>
        </p:nvGraphicFramePr>
        <p:xfrm>
          <a:off x="3428992" y="4071942"/>
          <a:ext cx="567520" cy="677871"/>
        </p:xfrm>
        <a:graphic>
          <a:graphicData uri="http://schemas.openxmlformats.org/presentationml/2006/ole">
            <p:oleObj spid="_x0000_s4105" name="Формула" r:id="rId10" imgW="164880" imgH="228600" progId="Equation.3">
              <p:embed/>
            </p:oleObj>
          </a:graphicData>
        </a:graphic>
      </p:graphicFrame>
      <p:graphicFrame>
        <p:nvGraphicFramePr>
          <p:cNvPr id="93210" name="Object 26"/>
          <p:cNvGraphicFramePr>
            <a:graphicFrameLocks noChangeAspect="1"/>
          </p:cNvGraphicFramePr>
          <p:nvPr/>
        </p:nvGraphicFramePr>
        <p:xfrm>
          <a:off x="142844" y="4714884"/>
          <a:ext cx="3092400" cy="785818"/>
        </p:xfrm>
        <a:graphic>
          <a:graphicData uri="http://schemas.openxmlformats.org/presentationml/2006/ole">
            <p:oleObj spid="_x0000_s4106" name="Формула" r:id="rId11" imgW="1193760" imgH="304560" progId="Equation.3">
              <p:embed/>
            </p:oleObj>
          </a:graphicData>
        </a:graphic>
      </p:graphicFrame>
      <p:graphicFrame>
        <p:nvGraphicFramePr>
          <p:cNvPr id="93211" name="Object 27"/>
          <p:cNvGraphicFramePr>
            <a:graphicFrameLocks noChangeAspect="1"/>
          </p:cNvGraphicFramePr>
          <p:nvPr/>
        </p:nvGraphicFramePr>
        <p:xfrm>
          <a:off x="3071802" y="4786322"/>
          <a:ext cx="1448604" cy="785818"/>
        </p:xfrm>
        <a:graphic>
          <a:graphicData uri="http://schemas.openxmlformats.org/presentationml/2006/ole">
            <p:oleObj spid="_x0000_s4107" name="Формула" r:id="rId12" imgW="444240" imgH="279360" progId="Equation.3">
              <p:embed/>
            </p:oleObj>
          </a:graphicData>
        </a:graphic>
      </p:graphicFrame>
      <p:graphicFrame>
        <p:nvGraphicFramePr>
          <p:cNvPr id="93220" name="Object 36"/>
          <p:cNvGraphicFramePr>
            <a:graphicFrameLocks noChangeAspect="1"/>
          </p:cNvGraphicFramePr>
          <p:nvPr/>
        </p:nvGraphicFramePr>
        <p:xfrm>
          <a:off x="4714876" y="1928802"/>
          <a:ext cx="2112940" cy="615942"/>
        </p:xfrm>
        <a:graphic>
          <a:graphicData uri="http://schemas.openxmlformats.org/presentationml/2006/ole">
            <p:oleObj spid="_x0000_s4108" name="Формула" r:id="rId13" imgW="1041120" imgH="304560" progId="Equation.3">
              <p:embed/>
            </p:oleObj>
          </a:graphicData>
        </a:graphic>
      </p:graphicFrame>
      <p:graphicFrame>
        <p:nvGraphicFramePr>
          <p:cNvPr id="93221" name="Object 37"/>
          <p:cNvGraphicFramePr>
            <a:graphicFrameLocks noChangeAspect="1"/>
          </p:cNvGraphicFramePr>
          <p:nvPr/>
        </p:nvGraphicFramePr>
        <p:xfrm>
          <a:off x="6858016" y="1875180"/>
          <a:ext cx="714380" cy="652360"/>
        </p:xfrm>
        <a:graphic>
          <a:graphicData uri="http://schemas.openxmlformats.org/presentationml/2006/ole">
            <p:oleObj spid="_x0000_s4109" name="Формула" r:id="rId14" imgW="304560" imgH="279360" progId="Equation.3">
              <p:embed/>
            </p:oleObj>
          </a:graphicData>
        </a:graphic>
      </p:graphicFrame>
      <p:graphicFrame>
        <p:nvGraphicFramePr>
          <p:cNvPr id="93222" name="Object 38"/>
          <p:cNvGraphicFramePr>
            <a:graphicFrameLocks noChangeAspect="1"/>
          </p:cNvGraphicFramePr>
          <p:nvPr/>
        </p:nvGraphicFramePr>
        <p:xfrm>
          <a:off x="4643438" y="2571744"/>
          <a:ext cx="2393867" cy="642942"/>
        </p:xfrm>
        <a:graphic>
          <a:graphicData uri="http://schemas.openxmlformats.org/presentationml/2006/ole">
            <p:oleObj spid="_x0000_s4110" name="Формула" r:id="rId15" imgW="1130040" imgH="304560" progId="Equation.3">
              <p:embed/>
            </p:oleObj>
          </a:graphicData>
        </a:graphic>
      </p:graphicFrame>
      <p:graphicFrame>
        <p:nvGraphicFramePr>
          <p:cNvPr id="93223" name="Object 39"/>
          <p:cNvGraphicFramePr>
            <a:graphicFrameLocks noChangeAspect="1"/>
          </p:cNvGraphicFramePr>
          <p:nvPr/>
        </p:nvGraphicFramePr>
        <p:xfrm>
          <a:off x="7143768" y="2571744"/>
          <a:ext cx="910483" cy="712334"/>
        </p:xfrm>
        <a:graphic>
          <a:graphicData uri="http://schemas.openxmlformats.org/presentationml/2006/ole">
            <p:oleObj spid="_x0000_s4111" name="Формула" r:id="rId16" imgW="355320" imgH="279360" progId="Equation.3">
              <p:embed/>
            </p:oleObj>
          </a:graphicData>
        </a:graphic>
      </p:graphicFrame>
      <p:graphicFrame>
        <p:nvGraphicFramePr>
          <p:cNvPr id="93224" name="Object 40"/>
          <p:cNvGraphicFramePr>
            <a:graphicFrameLocks noChangeAspect="1"/>
          </p:cNvGraphicFramePr>
          <p:nvPr/>
        </p:nvGraphicFramePr>
        <p:xfrm>
          <a:off x="4643438" y="3357562"/>
          <a:ext cx="2774572" cy="663578"/>
        </p:xfrm>
        <a:graphic>
          <a:graphicData uri="http://schemas.openxmlformats.org/presentationml/2006/ole">
            <p:oleObj spid="_x0000_s4112" name="Формула" r:id="rId17" imgW="1269720" imgH="304560" progId="Equation.3">
              <p:embed/>
            </p:oleObj>
          </a:graphicData>
        </a:graphic>
      </p:graphicFrame>
      <p:graphicFrame>
        <p:nvGraphicFramePr>
          <p:cNvPr id="93225" name="Object 41"/>
          <p:cNvGraphicFramePr>
            <a:graphicFrameLocks noChangeAspect="1"/>
          </p:cNvGraphicFramePr>
          <p:nvPr/>
        </p:nvGraphicFramePr>
        <p:xfrm>
          <a:off x="7500958" y="3286124"/>
          <a:ext cx="472437" cy="743780"/>
        </p:xfrm>
        <a:graphic>
          <a:graphicData uri="http://schemas.openxmlformats.org/presentationml/2006/ole">
            <p:oleObj spid="_x0000_s4113" name="Формула" r:id="rId18" imgW="152280" imgH="241200" progId="Equation.3">
              <p:embed/>
            </p:oleObj>
          </a:graphicData>
        </a:graphic>
      </p:graphicFrame>
      <p:graphicFrame>
        <p:nvGraphicFramePr>
          <p:cNvPr id="93226" name="Object 42"/>
          <p:cNvGraphicFramePr>
            <a:graphicFrameLocks noChangeAspect="1"/>
          </p:cNvGraphicFramePr>
          <p:nvPr/>
        </p:nvGraphicFramePr>
        <p:xfrm>
          <a:off x="4572000" y="4071942"/>
          <a:ext cx="3277922" cy="687396"/>
        </p:xfrm>
        <a:graphic>
          <a:graphicData uri="http://schemas.openxmlformats.org/presentationml/2006/ole">
            <p:oleObj spid="_x0000_s4114" name="Формула" r:id="rId19" imgW="1447560" imgH="304560" progId="Equation.3">
              <p:embed/>
            </p:oleObj>
          </a:graphicData>
        </a:graphic>
      </p:graphicFrame>
      <p:graphicFrame>
        <p:nvGraphicFramePr>
          <p:cNvPr id="93227" name="Object 43"/>
          <p:cNvGraphicFramePr>
            <a:graphicFrameLocks noChangeAspect="1"/>
          </p:cNvGraphicFramePr>
          <p:nvPr/>
        </p:nvGraphicFramePr>
        <p:xfrm>
          <a:off x="7663654" y="4071942"/>
          <a:ext cx="1480346" cy="741357"/>
        </p:xfrm>
        <a:graphic>
          <a:graphicData uri="http://schemas.openxmlformats.org/presentationml/2006/ole">
            <p:oleObj spid="_x0000_s4115" name="Формула" r:id="rId20" imgW="482400" imgH="279360" progId="Equation.3">
              <p:embed/>
            </p:oleObj>
          </a:graphicData>
        </a:graphic>
      </p:graphicFrame>
      <p:graphicFrame>
        <p:nvGraphicFramePr>
          <p:cNvPr id="93228" name="Object 44"/>
          <p:cNvGraphicFramePr>
            <a:graphicFrameLocks noChangeAspect="1"/>
          </p:cNvGraphicFramePr>
          <p:nvPr/>
        </p:nvGraphicFramePr>
        <p:xfrm>
          <a:off x="4500562" y="4857760"/>
          <a:ext cx="3500462" cy="646959"/>
        </p:xfrm>
        <a:graphic>
          <a:graphicData uri="http://schemas.openxmlformats.org/presentationml/2006/ole">
            <p:oleObj spid="_x0000_s4116" name="Формула" r:id="rId21" imgW="1473120" imgH="304560" progId="Equation.3">
              <p:embed/>
            </p:oleObj>
          </a:graphicData>
        </a:graphic>
      </p:graphicFrame>
      <p:graphicFrame>
        <p:nvGraphicFramePr>
          <p:cNvPr id="93229" name="Object 45"/>
          <p:cNvGraphicFramePr>
            <a:graphicFrameLocks noChangeAspect="1"/>
          </p:cNvGraphicFramePr>
          <p:nvPr/>
        </p:nvGraphicFramePr>
        <p:xfrm>
          <a:off x="7858148" y="4857760"/>
          <a:ext cx="1439490" cy="621386"/>
        </p:xfrm>
        <a:graphic>
          <a:graphicData uri="http://schemas.openxmlformats.org/presentationml/2006/ole">
            <p:oleObj spid="_x0000_s4117" name="Формула" r:id="rId22" imgW="55872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7224" y="857232"/>
            <a:ext cx="7286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Умножение десятичных дробей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1714488"/>
            <a:ext cx="58579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i="1" dirty="0" smtClean="0"/>
              <a:t>Чтобы умножить две десятичные дроби, надо:</a:t>
            </a:r>
            <a:endParaRPr lang="ru-RU" sz="40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3357562"/>
            <a:ext cx="6286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1. Умножить, не обращая внимания на запятую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4643446"/>
            <a:ext cx="92155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2. В результате отделить общее количество знаков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28596" y="1643050"/>
            <a:ext cx="36166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/>
              <a:t>75,3 </a:t>
            </a:r>
            <a:r>
              <a:rPr lang="ru-RU" sz="6000" b="1" dirty="0" err="1" smtClean="0"/>
              <a:t>х</a:t>
            </a:r>
            <a:r>
              <a:rPr lang="ru-RU" sz="6000" b="1" dirty="0" smtClean="0"/>
              <a:t> 0,1=</a:t>
            </a:r>
            <a:endParaRPr lang="ru-RU" sz="6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642918"/>
            <a:ext cx="263886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/>
              <a:t>2,6 </a:t>
            </a:r>
            <a:r>
              <a:rPr lang="ru-RU" sz="6000" b="1" dirty="0" err="1" smtClean="0"/>
              <a:t>х</a:t>
            </a:r>
            <a:r>
              <a:rPr lang="ru-RU" sz="6000" b="1" dirty="0" smtClean="0"/>
              <a:t> 5=</a:t>
            </a:r>
            <a:endParaRPr lang="ru-RU" sz="6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2643182"/>
            <a:ext cx="32861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/>
              <a:t>5,6х 10=</a:t>
            </a:r>
            <a:endParaRPr lang="ru-RU" sz="6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71472" y="3643314"/>
            <a:ext cx="305243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/>
              <a:t>5,1х 0,3=</a:t>
            </a:r>
            <a:endParaRPr lang="ru-RU" sz="6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4786322"/>
            <a:ext cx="32861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/>
              <a:t>2,8 </a:t>
            </a:r>
            <a:r>
              <a:rPr lang="ru-RU" sz="6000" b="1" dirty="0" err="1" smtClean="0"/>
              <a:t>х</a:t>
            </a:r>
            <a:r>
              <a:rPr lang="ru-RU" sz="6000" b="1" dirty="0" smtClean="0"/>
              <a:t> 0,5=</a:t>
            </a:r>
            <a:endParaRPr lang="ru-RU" sz="6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143240" y="714356"/>
            <a:ext cx="10715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13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29058" y="1643050"/>
            <a:ext cx="207170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1,73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57554" y="2571744"/>
            <a:ext cx="10715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56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71868" y="3714752"/>
            <a:ext cx="22860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15,3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714744" y="4786322"/>
            <a:ext cx="10715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14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411163"/>
          </a:xfrm>
          <a:gradFill rotWithShape="1">
            <a:gsLst>
              <a:gs pos="0">
                <a:srgbClr val="FFFDA3"/>
              </a:gs>
              <a:gs pos="50000">
                <a:schemeClr val="bg1"/>
              </a:gs>
              <a:gs pos="100000">
                <a:srgbClr val="FFFDA3"/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ru-RU" sz="3200" b="1">
                <a:solidFill>
                  <a:srgbClr val="FF0000"/>
                </a:solidFill>
                <a:latin typeface="Comic Sans MS" pitchFamily="66" charset="0"/>
              </a:rPr>
              <a:t>Устная проверочная работа</a:t>
            </a:r>
            <a:r>
              <a:rPr lang="ru-RU" sz="4000"/>
              <a:t> </a:t>
            </a:r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0" y="2528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3198" name="Object 14"/>
          <p:cNvGraphicFramePr>
            <a:graphicFrameLocks noChangeAspect="1"/>
          </p:cNvGraphicFramePr>
          <p:nvPr/>
        </p:nvGraphicFramePr>
        <p:xfrm>
          <a:off x="254000" y="1857375"/>
          <a:ext cx="2244725" cy="717550"/>
        </p:xfrm>
        <a:graphic>
          <a:graphicData uri="http://schemas.openxmlformats.org/presentationml/2006/ole">
            <p:oleObj spid="_x0000_s6146" name="Формула" r:id="rId3" imgW="1054080" imgH="304560" progId="Equation.3">
              <p:embed/>
            </p:oleObj>
          </a:graphicData>
        </a:graphic>
      </p:graphicFrame>
      <p:graphicFrame>
        <p:nvGraphicFramePr>
          <p:cNvPr id="93199" name="Object 15"/>
          <p:cNvGraphicFramePr>
            <a:graphicFrameLocks noChangeAspect="1"/>
          </p:cNvGraphicFramePr>
          <p:nvPr/>
        </p:nvGraphicFramePr>
        <p:xfrm>
          <a:off x="2752725" y="1857375"/>
          <a:ext cx="782638" cy="746125"/>
        </p:xfrm>
        <a:graphic>
          <a:graphicData uri="http://schemas.openxmlformats.org/presentationml/2006/ole">
            <p:oleObj spid="_x0000_s6147" name="Формула" r:id="rId4" imgW="291960" imgH="279360" progId="Equation.3">
              <p:embed/>
            </p:oleObj>
          </a:graphicData>
        </a:graphic>
      </p:graphicFrame>
      <p:sp>
        <p:nvSpPr>
          <p:cNvPr id="93200" name="Text Box 16"/>
          <p:cNvSpPr txBox="1">
            <a:spLocks noChangeArrowheads="1"/>
          </p:cNvSpPr>
          <p:nvPr/>
        </p:nvSpPr>
        <p:spPr bwMode="auto">
          <a:xfrm>
            <a:off x="914400" y="6858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>
                <a:solidFill>
                  <a:srgbClr val="FF0000"/>
                </a:solidFill>
              </a:rPr>
              <a:t>2.</a:t>
            </a:r>
            <a:r>
              <a:rPr lang="ru-RU" sz="2400" b="1" dirty="0" smtClean="0"/>
              <a:t> </a:t>
            </a:r>
            <a:r>
              <a:rPr lang="ru-RU" sz="2400" b="1" dirty="0"/>
              <a:t>Выполнить </a:t>
            </a:r>
            <a:r>
              <a:rPr lang="ru-RU" sz="2400" b="1" dirty="0" smtClean="0"/>
              <a:t>умножение:</a:t>
            </a:r>
            <a:endParaRPr lang="ru-RU" sz="2400" b="1" dirty="0"/>
          </a:p>
        </p:txBody>
      </p:sp>
      <p:sp>
        <p:nvSpPr>
          <p:cNvPr id="93201" name="Line 17"/>
          <p:cNvSpPr>
            <a:spLocks noChangeShapeType="1"/>
          </p:cNvSpPr>
          <p:nvPr/>
        </p:nvSpPr>
        <p:spPr bwMode="auto">
          <a:xfrm>
            <a:off x="4500562" y="1214422"/>
            <a:ext cx="0" cy="541020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3202" name="Text Box 18"/>
          <p:cNvSpPr txBox="1">
            <a:spLocks noChangeArrowheads="1"/>
          </p:cNvSpPr>
          <p:nvPr/>
        </p:nvSpPr>
        <p:spPr bwMode="auto">
          <a:xfrm>
            <a:off x="1447800" y="1219200"/>
            <a:ext cx="2362200" cy="519113"/>
          </a:xfrm>
          <a:prstGeom prst="rect">
            <a:avLst/>
          </a:prstGeom>
          <a:solidFill>
            <a:srgbClr val="FFFDA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126507"/>
                </a:solidFill>
              </a:rPr>
              <a:t>Вариант </a:t>
            </a:r>
            <a:r>
              <a:rPr lang="ru-RU" sz="28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3203" name="Text Box 19"/>
          <p:cNvSpPr txBox="1">
            <a:spLocks noChangeArrowheads="1"/>
          </p:cNvSpPr>
          <p:nvPr/>
        </p:nvSpPr>
        <p:spPr bwMode="auto">
          <a:xfrm>
            <a:off x="5257800" y="1219200"/>
            <a:ext cx="2362200" cy="519113"/>
          </a:xfrm>
          <a:prstGeom prst="rect">
            <a:avLst/>
          </a:prstGeom>
          <a:solidFill>
            <a:srgbClr val="FFFDA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0B0BDB"/>
                </a:solidFill>
              </a:rPr>
              <a:t>Вариант</a:t>
            </a:r>
            <a:r>
              <a:rPr lang="ru-RU" sz="2800" b="1">
                <a:solidFill>
                  <a:srgbClr val="126507"/>
                </a:solidFill>
              </a:rPr>
              <a:t> </a:t>
            </a:r>
            <a:r>
              <a:rPr lang="ru-RU" sz="2800" b="1">
                <a:solidFill>
                  <a:srgbClr val="FF0000"/>
                </a:solidFill>
              </a:rPr>
              <a:t>2</a:t>
            </a:r>
          </a:p>
        </p:txBody>
      </p:sp>
      <p:graphicFrame>
        <p:nvGraphicFramePr>
          <p:cNvPr id="93204" name="Object 20"/>
          <p:cNvGraphicFramePr>
            <a:graphicFrameLocks noChangeAspect="1"/>
          </p:cNvGraphicFramePr>
          <p:nvPr/>
        </p:nvGraphicFramePr>
        <p:xfrm>
          <a:off x="206375" y="2643188"/>
          <a:ext cx="2649538" cy="754062"/>
        </p:xfrm>
        <a:graphic>
          <a:graphicData uri="http://schemas.openxmlformats.org/presentationml/2006/ole">
            <p:oleObj spid="_x0000_s6148" name="Формула" r:id="rId5" imgW="1066680" imgH="304560" progId="Equation.3">
              <p:embed/>
            </p:oleObj>
          </a:graphicData>
        </a:graphic>
      </p:graphicFrame>
      <p:graphicFrame>
        <p:nvGraphicFramePr>
          <p:cNvPr id="93205" name="Object 21"/>
          <p:cNvGraphicFramePr>
            <a:graphicFrameLocks noChangeAspect="1"/>
          </p:cNvGraphicFramePr>
          <p:nvPr/>
        </p:nvGraphicFramePr>
        <p:xfrm>
          <a:off x="2944813" y="2701925"/>
          <a:ext cx="895350" cy="727075"/>
        </p:xfrm>
        <a:graphic>
          <a:graphicData uri="http://schemas.openxmlformats.org/presentationml/2006/ole">
            <p:oleObj spid="_x0000_s6149" name="Формула" r:id="rId6" imgW="342720" imgH="279360" progId="Equation.3">
              <p:embed/>
            </p:oleObj>
          </a:graphicData>
        </a:graphic>
      </p:graphicFrame>
      <p:graphicFrame>
        <p:nvGraphicFramePr>
          <p:cNvPr id="93206" name="Object 22"/>
          <p:cNvGraphicFramePr>
            <a:graphicFrameLocks noChangeAspect="1"/>
          </p:cNvGraphicFramePr>
          <p:nvPr/>
        </p:nvGraphicFramePr>
        <p:xfrm>
          <a:off x="207963" y="3357563"/>
          <a:ext cx="3182937" cy="768350"/>
        </p:xfrm>
        <a:graphic>
          <a:graphicData uri="http://schemas.openxmlformats.org/presentationml/2006/ole">
            <p:oleObj spid="_x0000_s6150" name="Формула" r:id="rId7" imgW="1257120" imgH="304560" progId="Equation.3">
              <p:embed/>
            </p:oleObj>
          </a:graphicData>
        </a:graphic>
      </p:graphicFrame>
      <p:graphicFrame>
        <p:nvGraphicFramePr>
          <p:cNvPr id="93207" name="Object 23"/>
          <p:cNvGraphicFramePr>
            <a:graphicFrameLocks noChangeAspect="1"/>
          </p:cNvGraphicFramePr>
          <p:nvPr/>
        </p:nvGraphicFramePr>
        <p:xfrm>
          <a:off x="3311525" y="3378200"/>
          <a:ext cx="941388" cy="738188"/>
        </p:xfrm>
        <a:graphic>
          <a:graphicData uri="http://schemas.openxmlformats.org/presentationml/2006/ole">
            <p:oleObj spid="_x0000_s6151" name="Формула" r:id="rId8" imgW="355320" imgH="279360" progId="Equation.3">
              <p:embed/>
            </p:oleObj>
          </a:graphicData>
        </a:graphic>
      </p:graphicFrame>
      <p:graphicFrame>
        <p:nvGraphicFramePr>
          <p:cNvPr id="93208" name="Object 24"/>
          <p:cNvGraphicFramePr>
            <a:graphicFrameLocks noChangeAspect="1"/>
          </p:cNvGraphicFramePr>
          <p:nvPr/>
        </p:nvGraphicFramePr>
        <p:xfrm>
          <a:off x="142844" y="4000504"/>
          <a:ext cx="3315989" cy="792171"/>
        </p:xfrm>
        <a:graphic>
          <a:graphicData uri="http://schemas.openxmlformats.org/presentationml/2006/ole">
            <p:oleObj spid="_x0000_s6152" name="Формула" r:id="rId9" imgW="1269720" imgH="304560" progId="Equation.3">
              <p:embed/>
            </p:oleObj>
          </a:graphicData>
        </a:graphic>
      </p:graphicFrame>
      <p:graphicFrame>
        <p:nvGraphicFramePr>
          <p:cNvPr id="93209" name="Object 25"/>
          <p:cNvGraphicFramePr>
            <a:graphicFrameLocks noChangeAspect="1"/>
          </p:cNvGraphicFramePr>
          <p:nvPr/>
        </p:nvGraphicFramePr>
        <p:xfrm>
          <a:off x="3357554" y="4143380"/>
          <a:ext cx="1015460" cy="714380"/>
        </p:xfrm>
        <a:graphic>
          <a:graphicData uri="http://schemas.openxmlformats.org/presentationml/2006/ole">
            <p:oleObj spid="_x0000_s6153" name="Формула" r:id="rId10" imgW="342720" imgH="279360" progId="Equation.3">
              <p:embed/>
            </p:oleObj>
          </a:graphicData>
        </a:graphic>
      </p:graphicFrame>
      <p:graphicFrame>
        <p:nvGraphicFramePr>
          <p:cNvPr id="93210" name="Object 26"/>
          <p:cNvGraphicFramePr>
            <a:graphicFrameLocks noChangeAspect="1"/>
          </p:cNvGraphicFramePr>
          <p:nvPr/>
        </p:nvGraphicFramePr>
        <p:xfrm>
          <a:off x="246063" y="4714875"/>
          <a:ext cx="2598737" cy="785813"/>
        </p:xfrm>
        <a:graphic>
          <a:graphicData uri="http://schemas.openxmlformats.org/presentationml/2006/ole">
            <p:oleObj spid="_x0000_s6154" name="Формула" r:id="rId11" imgW="1002960" imgH="304560" progId="Equation.3">
              <p:embed/>
            </p:oleObj>
          </a:graphicData>
        </a:graphic>
      </p:graphicFrame>
      <p:graphicFrame>
        <p:nvGraphicFramePr>
          <p:cNvPr id="93211" name="Object 27"/>
          <p:cNvGraphicFramePr>
            <a:graphicFrameLocks noChangeAspect="1"/>
          </p:cNvGraphicFramePr>
          <p:nvPr/>
        </p:nvGraphicFramePr>
        <p:xfrm>
          <a:off x="2928926" y="4840558"/>
          <a:ext cx="963612" cy="731576"/>
        </p:xfrm>
        <a:graphic>
          <a:graphicData uri="http://schemas.openxmlformats.org/presentationml/2006/ole">
            <p:oleObj spid="_x0000_s6155" name="Формула" r:id="rId12" imgW="317160" imgH="279360" progId="Equation.3">
              <p:embed/>
            </p:oleObj>
          </a:graphicData>
        </a:graphic>
      </p:graphicFrame>
      <p:graphicFrame>
        <p:nvGraphicFramePr>
          <p:cNvPr id="93220" name="Object 36"/>
          <p:cNvGraphicFramePr>
            <a:graphicFrameLocks noChangeAspect="1"/>
          </p:cNvGraphicFramePr>
          <p:nvPr/>
        </p:nvGraphicFramePr>
        <p:xfrm>
          <a:off x="4611688" y="1928813"/>
          <a:ext cx="2319337" cy="615950"/>
        </p:xfrm>
        <a:graphic>
          <a:graphicData uri="http://schemas.openxmlformats.org/presentationml/2006/ole">
            <p:oleObj spid="_x0000_s6156" name="Формула" r:id="rId13" imgW="1143000" imgH="304560" progId="Equation.3">
              <p:embed/>
            </p:oleObj>
          </a:graphicData>
        </a:graphic>
      </p:graphicFrame>
      <p:graphicFrame>
        <p:nvGraphicFramePr>
          <p:cNvPr id="93221" name="Object 37"/>
          <p:cNvGraphicFramePr>
            <a:graphicFrameLocks noChangeAspect="1"/>
          </p:cNvGraphicFramePr>
          <p:nvPr/>
        </p:nvGraphicFramePr>
        <p:xfrm>
          <a:off x="7021513" y="1919288"/>
          <a:ext cx="387350" cy="563562"/>
        </p:xfrm>
        <a:graphic>
          <a:graphicData uri="http://schemas.openxmlformats.org/presentationml/2006/ole">
            <p:oleObj spid="_x0000_s6157" name="Формула" r:id="rId14" imgW="164880" imgH="241200" progId="Equation.3">
              <p:embed/>
            </p:oleObj>
          </a:graphicData>
        </a:graphic>
      </p:graphicFrame>
      <p:graphicFrame>
        <p:nvGraphicFramePr>
          <p:cNvPr id="93222" name="Object 38"/>
          <p:cNvGraphicFramePr>
            <a:graphicFrameLocks noChangeAspect="1"/>
          </p:cNvGraphicFramePr>
          <p:nvPr/>
        </p:nvGraphicFramePr>
        <p:xfrm>
          <a:off x="4683125" y="2571750"/>
          <a:ext cx="2314575" cy="642938"/>
        </p:xfrm>
        <a:graphic>
          <a:graphicData uri="http://schemas.openxmlformats.org/presentationml/2006/ole">
            <p:oleObj spid="_x0000_s6158" name="Формула" r:id="rId15" imgW="1091880" imgH="304560" progId="Equation.3">
              <p:embed/>
            </p:oleObj>
          </a:graphicData>
        </a:graphic>
      </p:graphicFrame>
      <p:graphicFrame>
        <p:nvGraphicFramePr>
          <p:cNvPr id="93223" name="Object 39"/>
          <p:cNvGraphicFramePr>
            <a:graphicFrameLocks noChangeAspect="1"/>
          </p:cNvGraphicFramePr>
          <p:nvPr/>
        </p:nvGraphicFramePr>
        <p:xfrm>
          <a:off x="7072330" y="2571744"/>
          <a:ext cx="423862" cy="584200"/>
        </p:xfrm>
        <a:graphic>
          <a:graphicData uri="http://schemas.openxmlformats.org/presentationml/2006/ole">
            <p:oleObj spid="_x0000_s6159" name="Формула" r:id="rId16" imgW="164880" imgH="228600" progId="Equation.3">
              <p:embed/>
            </p:oleObj>
          </a:graphicData>
        </a:graphic>
      </p:graphicFrame>
      <p:graphicFrame>
        <p:nvGraphicFramePr>
          <p:cNvPr id="93224" name="Object 40"/>
          <p:cNvGraphicFramePr>
            <a:graphicFrameLocks noChangeAspect="1"/>
          </p:cNvGraphicFramePr>
          <p:nvPr/>
        </p:nvGraphicFramePr>
        <p:xfrm>
          <a:off x="4657725" y="3357563"/>
          <a:ext cx="2746375" cy="663575"/>
        </p:xfrm>
        <a:graphic>
          <a:graphicData uri="http://schemas.openxmlformats.org/presentationml/2006/ole">
            <p:oleObj spid="_x0000_s6160" name="Формула" r:id="rId17" imgW="1257120" imgH="304560" progId="Equation.3">
              <p:embed/>
            </p:oleObj>
          </a:graphicData>
        </a:graphic>
      </p:graphicFrame>
      <p:graphicFrame>
        <p:nvGraphicFramePr>
          <p:cNvPr id="93225" name="Object 41"/>
          <p:cNvGraphicFramePr>
            <a:graphicFrameLocks noChangeAspect="1"/>
          </p:cNvGraphicFramePr>
          <p:nvPr/>
        </p:nvGraphicFramePr>
        <p:xfrm>
          <a:off x="7358082" y="3286124"/>
          <a:ext cx="917600" cy="772490"/>
        </p:xfrm>
        <a:graphic>
          <a:graphicData uri="http://schemas.openxmlformats.org/presentationml/2006/ole">
            <p:oleObj spid="_x0000_s6161" name="Формула" r:id="rId18" imgW="330120" imgH="279360" progId="Equation.3">
              <p:embed/>
            </p:oleObj>
          </a:graphicData>
        </a:graphic>
      </p:graphicFrame>
      <p:graphicFrame>
        <p:nvGraphicFramePr>
          <p:cNvPr id="93226" name="Object 42"/>
          <p:cNvGraphicFramePr>
            <a:graphicFrameLocks noChangeAspect="1"/>
          </p:cNvGraphicFramePr>
          <p:nvPr/>
        </p:nvGraphicFramePr>
        <p:xfrm>
          <a:off x="4830763" y="4071938"/>
          <a:ext cx="2760662" cy="687387"/>
        </p:xfrm>
        <a:graphic>
          <a:graphicData uri="http://schemas.openxmlformats.org/presentationml/2006/ole">
            <p:oleObj spid="_x0000_s6162" name="Формула" r:id="rId19" imgW="1218960" imgH="304560" progId="Equation.3">
              <p:embed/>
            </p:oleObj>
          </a:graphicData>
        </a:graphic>
      </p:graphicFrame>
      <p:graphicFrame>
        <p:nvGraphicFramePr>
          <p:cNvPr id="93227" name="Object 43"/>
          <p:cNvGraphicFramePr>
            <a:graphicFrameLocks noChangeAspect="1"/>
          </p:cNvGraphicFramePr>
          <p:nvPr/>
        </p:nvGraphicFramePr>
        <p:xfrm>
          <a:off x="7681913" y="4071938"/>
          <a:ext cx="1441450" cy="741362"/>
        </p:xfrm>
        <a:graphic>
          <a:graphicData uri="http://schemas.openxmlformats.org/presentationml/2006/ole">
            <p:oleObj spid="_x0000_s6163" name="Формула" r:id="rId20" imgW="469800" imgH="279360" progId="Equation.3">
              <p:embed/>
            </p:oleObj>
          </a:graphicData>
        </a:graphic>
      </p:graphicFrame>
      <p:graphicFrame>
        <p:nvGraphicFramePr>
          <p:cNvPr id="93228" name="Object 44"/>
          <p:cNvGraphicFramePr>
            <a:graphicFrameLocks noChangeAspect="1"/>
          </p:cNvGraphicFramePr>
          <p:nvPr/>
        </p:nvGraphicFramePr>
        <p:xfrm>
          <a:off x="4816475" y="4857750"/>
          <a:ext cx="2867025" cy="647700"/>
        </p:xfrm>
        <a:graphic>
          <a:graphicData uri="http://schemas.openxmlformats.org/presentationml/2006/ole">
            <p:oleObj spid="_x0000_s6164" name="Формула" r:id="rId21" imgW="1206360" imgH="304560" progId="Equation.3">
              <p:embed/>
            </p:oleObj>
          </a:graphicData>
        </a:graphic>
      </p:graphicFrame>
      <p:graphicFrame>
        <p:nvGraphicFramePr>
          <p:cNvPr id="93229" name="Object 45"/>
          <p:cNvGraphicFramePr>
            <a:graphicFrameLocks noChangeAspect="1"/>
          </p:cNvGraphicFramePr>
          <p:nvPr/>
        </p:nvGraphicFramePr>
        <p:xfrm>
          <a:off x="7643834" y="4857760"/>
          <a:ext cx="1243013" cy="620713"/>
        </p:xfrm>
        <a:graphic>
          <a:graphicData uri="http://schemas.openxmlformats.org/presentationml/2006/ole">
            <p:oleObj spid="_x0000_s6165" name="Формула" r:id="rId22" imgW="48240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FFFFFF"/>
      </a:dk1>
      <a:lt1>
        <a:sysClr val="window" lastClr="000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149</TotalTime>
  <Words>495</Words>
  <Application>Microsoft Office PowerPoint</Application>
  <PresentationFormat>Экран (4:3)</PresentationFormat>
  <Paragraphs>159</Paragraphs>
  <Slides>18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Тема Office</vt:lpstr>
      <vt:lpstr>Формула</vt:lpstr>
      <vt:lpstr>Все действия с десятичными дробями</vt:lpstr>
      <vt:lpstr>Слайд 2</vt:lpstr>
      <vt:lpstr>Слайд 3</vt:lpstr>
      <vt:lpstr>Слайд 4</vt:lpstr>
      <vt:lpstr>Слайд 5</vt:lpstr>
      <vt:lpstr>Устная проверочная работа </vt:lpstr>
      <vt:lpstr>Слайд 7</vt:lpstr>
      <vt:lpstr>Слайд 8</vt:lpstr>
      <vt:lpstr>Устная проверочная работа </vt:lpstr>
      <vt:lpstr>Слайд 10</vt:lpstr>
      <vt:lpstr>Слайд 11</vt:lpstr>
      <vt:lpstr>Устная проверочная работа </vt:lpstr>
      <vt:lpstr>Сравнение десятичных дробей</vt:lpstr>
      <vt:lpstr>Слайд 14</vt:lpstr>
      <vt:lpstr>Устная проверочная работа </vt:lpstr>
      <vt:lpstr>Округление десятичных дробей</vt:lpstr>
      <vt:lpstr>Слайд 17</vt:lpstr>
      <vt:lpstr>Устная проверочная работа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-</dc:creator>
  <cp:lastModifiedBy>-</cp:lastModifiedBy>
  <cp:revision>18</cp:revision>
  <dcterms:created xsi:type="dcterms:W3CDTF">2014-03-10T13:25:36Z</dcterms:created>
  <dcterms:modified xsi:type="dcterms:W3CDTF">2014-04-07T12:33:22Z</dcterms:modified>
</cp:coreProperties>
</file>