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9" r:id="rId3"/>
    <p:sldId id="261" r:id="rId4"/>
    <p:sldId id="260" r:id="rId5"/>
    <p:sldId id="257" r:id="rId6"/>
    <p:sldId id="258" r:id="rId7"/>
    <p:sldId id="264" r:id="rId8"/>
    <p:sldId id="262" r:id="rId9"/>
    <p:sldId id="256" r:id="rId10"/>
    <p:sldId id="271" r:id="rId11"/>
    <p:sldId id="265" r:id="rId12"/>
    <p:sldId id="266" r:id="rId13"/>
    <p:sldId id="263" r:id="rId14"/>
    <p:sldId id="267" r:id="rId15"/>
    <p:sldId id="268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1" autoAdjust="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EA7D5-E3B7-4E3A-8670-286382CBA7A2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1B00-3D25-49D2-A553-F331CE7BA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EA7D5-E3B7-4E3A-8670-286382CBA7A2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1B00-3D25-49D2-A553-F331CE7BA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EA7D5-E3B7-4E3A-8670-286382CBA7A2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1B00-3D25-49D2-A553-F331CE7BA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EA7D5-E3B7-4E3A-8670-286382CBA7A2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1B00-3D25-49D2-A553-F331CE7BA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EA7D5-E3B7-4E3A-8670-286382CBA7A2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1B00-3D25-49D2-A553-F331CE7BA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EA7D5-E3B7-4E3A-8670-286382CBA7A2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1B00-3D25-49D2-A553-F331CE7BA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EA7D5-E3B7-4E3A-8670-286382CBA7A2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1B00-3D25-49D2-A553-F331CE7BA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EA7D5-E3B7-4E3A-8670-286382CBA7A2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1B00-3D25-49D2-A553-F331CE7BA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EA7D5-E3B7-4E3A-8670-286382CBA7A2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1B00-3D25-49D2-A553-F331CE7BA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EA7D5-E3B7-4E3A-8670-286382CBA7A2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1B00-3D25-49D2-A553-F331CE7BA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EA7D5-E3B7-4E3A-8670-286382CBA7A2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1B00-3D25-49D2-A553-F331CE7BA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EA7D5-E3B7-4E3A-8670-286382CBA7A2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11B00-3D25-49D2-A553-F331CE7BA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000108"/>
            <a:ext cx="7772400" cy="1470025"/>
          </a:xfrm>
        </p:spPr>
        <p:txBody>
          <a:bodyPr>
            <a:noAutofit/>
          </a:bodyPr>
          <a:lstStyle/>
          <a:p>
            <a:r>
              <a:rPr lang="ru-RU" sz="6600" dirty="0" smtClean="0"/>
              <a:t>Среднее арифметическое чисел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Вычисления</a:t>
            </a:r>
          </a:p>
          <a:p>
            <a:r>
              <a:rPr lang="ru-RU" dirty="0" smtClean="0"/>
              <a:t>Решение задач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29124" y="5500702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Составила: </a:t>
            </a:r>
            <a:r>
              <a:rPr lang="ru-RU" dirty="0" err="1" smtClean="0"/>
              <a:t>Кореева</a:t>
            </a:r>
            <a:r>
              <a:rPr lang="ru-RU" smtClean="0"/>
              <a:t> М.В.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785794"/>
            <a:ext cx="45005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u="sng" dirty="0" smtClean="0"/>
              <a:t>Вариант 1</a:t>
            </a:r>
          </a:p>
          <a:p>
            <a:r>
              <a:rPr lang="ru-RU" sz="4400" dirty="0" smtClean="0"/>
              <a:t>Найдите среднее арифметическое чисел </a:t>
            </a:r>
          </a:p>
          <a:p>
            <a:r>
              <a:rPr lang="ru-RU" sz="4400" dirty="0" smtClean="0">
                <a:solidFill>
                  <a:srgbClr val="C00000"/>
                </a:solidFill>
              </a:rPr>
              <a:t>40;  41,42;    43,24;     46,38;   49,51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43406" y="714356"/>
            <a:ext cx="45005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u="sng" dirty="0" smtClean="0"/>
              <a:t>Вариант 2</a:t>
            </a:r>
          </a:p>
          <a:p>
            <a:r>
              <a:rPr lang="ru-RU" sz="4400" dirty="0" smtClean="0"/>
              <a:t>Найдите среднее арифметическое чисел </a:t>
            </a:r>
          </a:p>
          <a:p>
            <a:r>
              <a:rPr lang="ru-RU" sz="4400" dirty="0" smtClean="0">
                <a:solidFill>
                  <a:srgbClr val="0070C0"/>
                </a:solidFill>
              </a:rPr>
              <a:t>23,7;   24,1;   24,9; 25,2;    25,6</a:t>
            </a:r>
            <a:endParaRPr lang="ru-RU" sz="4400" dirty="0">
              <a:solidFill>
                <a:srgbClr val="0070C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6200000" flipH="1">
            <a:off x="1678773" y="3821897"/>
            <a:ext cx="6000768" cy="714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00100" y="142852"/>
            <a:ext cx="7643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 smtClean="0">
                <a:solidFill>
                  <a:srgbClr val="FFC000"/>
                </a:solidFill>
              </a:rPr>
              <a:t>Индивидуальная работа</a:t>
            </a:r>
            <a:endParaRPr lang="ru-RU" sz="4000" i="1" dirty="0">
              <a:solidFill>
                <a:srgbClr val="FFC000"/>
              </a:solidFill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285720" y="4857760"/>
            <a:ext cx="4286280" cy="171451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/>
              <a:t>44,11</a:t>
            </a:r>
            <a:endParaRPr lang="ru-RU" sz="8800" dirty="0"/>
          </a:p>
        </p:txBody>
      </p:sp>
      <p:sp>
        <p:nvSpPr>
          <p:cNvPr id="8" name="Выноска-облако 7"/>
          <p:cNvSpPr/>
          <p:nvPr/>
        </p:nvSpPr>
        <p:spPr>
          <a:xfrm>
            <a:off x="4857720" y="4786322"/>
            <a:ext cx="4286280" cy="171451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/>
              <a:t>24,7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264320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Среднее арифметическое двух чисел равно </a:t>
            </a:r>
            <a:r>
              <a:rPr lang="ru-RU" dirty="0" smtClean="0">
                <a:solidFill>
                  <a:srgbClr val="FF0000"/>
                </a:solidFill>
              </a:rPr>
              <a:t>9,3</a:t>
            </a:r>
            <a:r>
              <a:rPr lang="ru-RU" dirty="0" smtClean="0"/>
              <a:t>. Одно из них </a:t>
            </a:r>
            <a:r>
              <a:rPr lang="ru-RU" dirty="0" smtClean="0">
                <a:solidFill>
                  <a:srgbClr val="FF0000"/>
                </a:solidFill>
              </a:rPr>
              <a:t>6,7</a:t>
            </a:r>
            <a:r>
              <a:rPr lang="ru-RU" dirty="0" smtClean="0"/>
              <a:t>. Найдите второе число.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2857496"/>
            <a:ext cx="87868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9600" dirty="0" smtClean="0"/>
              <a:t>9,3*2=18,6 </a:t>
            </a:r>
            <a:r>
              <a:rPr lang="ru-RU" sz="4800" dirty="0" smtClean="0"/>
              <a:t>оба числа вместе</a:t>
            </a:r>
          </a:p>
          <a:p>
            <a:pPr marL="342900" indent="-342900">
              <a:buAutoNum type="arabicParenR"/>
            </a:pPr>
            <a:r>
              <a:rPr lang="ru-RU" sz="9600" dirty="0" smtClean="0"/>
              <a:t>18,6-6,7=</a:t>
            </a:r>
            <a:endParaRPr lang="ru-RU" sz="9600" dirty="0"/>
          </a:p>
        </p:txBody>
      </p:sp>
      <p:sp>
        <p:nvSpPr>
          <p:cNvPr id="5" name="10-конечная звезда 4"/>
          <p:cNvSpPr/>
          <p:nvPr/>
        </p:nvSpPr>
        <p:spPr>
          <a:xfrm>
            <a:off x="5929322" y="4857760"/>
            <a:ext cx="3214678" cy="1857388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/>
              <a:t>11,9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0"/>
            <a:ext cx="8572560" cy="2714620"/>
          </a:xfrm>
        </p:spPr>
        <p:txBody>
          <a:bodyPr>
            <a:normAutofit fontScale="90000"/>
          </a:bodyPr>
          <a:lstStyle/>
          <a:p>
            <a:pPr algn="l"/>
            <a:r>
              <a:rPr lang="ru-RU" i="1" dirty="0" smtClean="0">
                <a:latin typeface="Century" pitchFamily="18" charset="0"/>
                <a:cs typeface="AngsanaUPC" pitchFamily="18" charset="-34"/>
              </a:rPr>
              <a:t>Автомобиль ехал 2ч со скоростью 45 км/ч и 1 ч со скоростью 60 км/ч. Найдите среднюю скорость автомобиля</a:t>
            </a:r>
            <a:endParaRPr lang="ru-RU" i="1" dirty="0">
              <a:latin typeface="Century" pitchFamily="18" charset="0"/>
              <a:cs typeface="AngsanaUPC" pitchFamily="18" charset="-34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857496"/>
            <a:ext cx="8929718" cy="3857652"/>
          </a:xfrm>
        </p:spPr>
        <p:txBody>
          <a:bodyPr>
            <a:noAutofit/>
          </a:bodyPr>
          <a:lstStyle/>
          <a:p>
            <a:pPr marL="514350" indent="-514350" algn="l">
              <a:buAutoNum type="arabicParenR"/>
            </a:pPr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</a:rPr>
              <a:t>2*45=90 (км) – путь, пройденный за 2 ч</a:t>
            </a:r>
          </a:p>
          <a:p>
            <a:pPr marL="514350" indent="-514350" algn="l"/>
            <a:r>
              <a:rPr lang="ru-RU" sz="3600" dirty="0" smtClean="0">
                <a:solidFill>
                  <a:schemeClr val="tx1"/>
                </a:solidFill>
              </a:rPr>
              <a:t>2) </a:t>
            </a:r>
            <a:r>
              <a:rPr lang="ru-RU" sz="3600" dirty="0" smtClean="0">
                <a:solidFill>
                  <a:schemeClr val="bg1">
                    <a:lumMod val="50000"/>
                  </a:schemeClr>
                </a:solidFill>
              </a:rPr>
              <a:t>1*60=60 (км) – путь, пройденный за 1 ч</a:t>
            </a:r>
          </a:p>
          <a:p>
            <a:pPr marL="514350" indent="-514350" algn="l"/>
            <a:r>
              <a:rPr lang="ru-RU" sz="3600" dirty="0" smtClean="0">
                <a:solidFill>
                  <a:schemeClr val="tx1"/>
                </a:solidFill>
              </a:rPr>
              <a:t>3) </a:t>
            </a: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  <a:t>90+60=150 (км) – весь путь</a:t>
            </a:r>
          </a:p>
          <a:p>
            <a:pPr marL="514350" indent="-514350" algn="l"/>
            <a:r>
              <a:rPr lang="ru-RU" sz="3600" dirty="0" smtClean="0">
                <a:solidFill>
                  <a:schemeClr val="tx1"/>
                </a:solidFill>
              </a:rPr>
              <a:t>4)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1+2=3 (ч) – все затраченное время</a:t>
            </a:r>
          </a:p>
          <a:p>
            <a:pPr marL="514350" indent="-514350" algn="l"/>
            <a:r>
              <a:rPr lang="ru-RU" sz="3600" dirty="0" smtClean="0">
                <a:solidFill>
                  <a:schemeClr val="tx1"/>
                </a:solidFill>
              </a:rPr>
              <a:t>5) </a:t>
            </a:r>
            <a:r>
              <a:rPr lang="ru-RU" sz="3600" dirty="0" smtClean="0">
                <a:solidFill>
                  <a:srgbClr val="C00000"/>
                </a:solidFill>
              </a:rPr>
              <a:t>150:3=</a:t>
            </a:r>
            <a:r>
              <a:rPr lang="ru-RU" sz="3600" b="1" dirty="0" smtClean="0">
                <a:solidFill>
                  <a:srgbClr val="C00000"/>
                </a:solidFill>
              </a:rPr>
              <a:t>50 </a:t>
            </a:r>
            <a:r>
              <a:rPr lang="ru-RU" sz="3600" dirty="0" smtClean="0">
                <a:solidFill>
                  <a:srgbClr val="C00000"/>
                </a:solidFill>
              </a:rPr>
              <a:t>(км/ч) – средняя скорость автомобиля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688" y="0"/>
            <a:ext cx="88583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solidFill>
                  <a:srgbClr val="C00000"/>
                </a:solidFill>
              </a:rPr>
              <a:t>Среднее арифметическое пяти чисел равно </a:t>
            </a:r>
            <a:r>
              <a:rPr lang="ru-RU" sz="4000" i="1" dirty="0" smtClean="0"/>
              <a:t>4,7</a:t>
            </a:r>
            <a:r>
              <a:rPr lang="ru-RU" sz="3200" i="1" dirty="0" smtClean="0">
                <a:solidFill>
                  <a:srgbClr val="C00000"/>
                </a:solidFill>
              </a:rPr>
              <a:t>, а сумма других трех </a:t>
            </a:r>
            <a:r>
              <a:rPr lang="ru-RU" sz="4400" i="1" dirty="0" smtClean="0"/>
              <a:t>25,14</a:t>
            </a:r>
            <a:r>
              <a:rPr lang="ru-RU" sz="3200" i="1" dirty="0" smtClean="0">
                <a:solidFill>
                  <a:srgbClr val="C00000"/>
                </a:solidFill>
              </a:rPr>
              <a:t>. Найдите среднее арифметическое всех восьми чисел.</a:t>
            </a:r>
            <a:endParaRPr lang="ru-RU" sz="3200" i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643050"/>
            <a:ext cx="87154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3200" dirty="0" smtClean="0">
                <a:solidFill>
                  <a:srgbClr val="0070C0"/>
                </a:solidFill>
              </a:rPr>
              <a:t>(А+В+С+Д+Е):5=4,7</a:t>
            </a:r>
          </a:p>
          <a:p>
            <a:pPr marL="342900" indent="-342900"/>
            <a:r>
              <a:rPr lang="ru-RU" sz="3200" dirty="0" smtClean="0"/>
              <a:t>       А+В+С=4,7*5</a:t>
            </a:r>
          </a:p>
          <a:p>
            <a:pPr marL="342900" indent="-342900"/>
            <a:r>
              <a:rPr lang="ru-RU" sz="3200" dirty="0" smtClean="0"/>
              <a:t>       А+В+С=</a:t>
            </a:r>
            <a:r>
              <a:rPr lang="ru-RU" sz="3600" dirty="0" smtClean="0">
                <a:solidFill>
                  <a:srgbClr val="0070C0"/>
                </a:solidFill>
              </a:rPr>
              <a:t>23,5</a:t>
            </a:r>
          </a:p>
          <a:p>
            <a:pPr marL="342900" indent="-342900">
              <a:buAutoNum type="arabicParenR" startAt="2"/>
            </a:pP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F+G+H</a:t>
            </a: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):3=25,14</a:t>
            </a:r>
          </a:p>
          <a:p>
            <a:pPr marL="342900" indent="-342900"/>
            <a:r>
              <a:rPr lang="ru-RU" sz="3200" dirty="0" smtClean="0"/>
              <a:t>      </a:t>
            </a:r>
            <a:r>
              <a:rPr lang="en-US" sz="3200" dirty="0" smtClean="0"/>
              <a:t>F+G+H=25,14*3</a:t>
            </a:r>
          </a:p>
          <a:p>
            <a:pPr marL="342900" indent="-342900"/>
            <a:r>
              <a:rPr lang="en-US" sz="3200" dirty="0" smtClean="0"/>
              <a:t>      F+G+H=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</a:rPr>
              <a:t>75,42</a:t>
            </a:r>
          </a:p>
          <a:p>
            <a:pPr marL="342900" indent="-342900"/>
            <a:r>
              <a:rPr lang="en-US" sz="3200" dirty="0" smtClean="0"/>
              <a:t>3) </a:t>
            </a:r>
            <a:r>
              <a:rPr lang="ru-RU" sz="3200" dirty="0" smtClean="0"/>
              <a:t>А+В+С+Д+Е+</a:t>
            </a:r>
            <a:r>
              <a:rPr lang="en-US" sz="3200" dirty="0" smtClean="0"/>
              <a:t>F+G+H</a:t>
            </a:r>
            <a:r>
              <a:rPr lang="ru-RU" sz="3200" dirty="0" smtClean="0"/>
              <a:t>=23,5+75,42</a:t>
            </a:r>
          </a:p>
          <a:p>
            <a:pPr marL="342900" indent="-342900"/>
            <a:r>
              <a:rPr lang="ru-RU" sz="3200" dirty="0" smtClean="0"/>
              <a:t>     А+В+С+Д+Е+</a:t>
            </a:r>
            <a:r>
              <a:rPr lang="en-US" sz="3200" dirty="0" smtClean="0"/>
              <a:t>F+G+H</a:t>
            </a:r>
            <a:r>
              <a:rPr lang="ru-RU" sz="3200" dirty="0" smtClean="0"/>
              <a:t>=98,92</a:t>
            </a:r>
          </a:p>
          <a:p>
            <a:pPr marL="342900" indent="-342900"/>
            <a:r>
              <a:rPr lang="ru-RU" sz="3200" dirty="0" smtClean="0"/>
              <a:t>4) (А+В+С+Д+Е+</a:t>
            </a:r>
            <a:r>
              <a:rPr lang="en-US" sz="3200" dirty="0" smtClean="0"/>
              <a:t>F+G+H</a:t>
            </a:r>
            <a:r>
              <a:rPr lang="ru-RU" sz="3200" dirty="0" smtClean="0"/>
              <a:t>):8=98,92:8</a:t>
            </a:r>
          </a:p>
          <a:p>
            <a:pPr marL="342900" indent="-342900"/>
            <a:r>
              <a:rPr lang="ru-RU" sz="3200" dirty="0" smtClean="0"/>
              <a:t>     (А+В+С+Д+Е+</a:t>
            </a:r>
            <a:r>
              <a:rPr lang="en-US" sz="3200" dirty="0" smtClean="0"/>
              <a:t>F+G+H)</a:t>
            </a:r>
            <a:r>
              <a:rPr lang="ru-RU" sz="3200" dirty="0" smtClean="0"/>
              <a:t>:8=</a:t>
            </a:r>
          </a:p>
          <a:p>
            <a:pPr marL="342900" indent="-342900"/>
            <a:r>
              <a:rPr lang="ru-RU" sz="3200" dirty="0" smtClean="0"/>
              <a:t>     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000760" y="5934670"/>
            <a:ext cx="2500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12,365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14356"/>
            <a:ext cx="464343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Вариант 1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Среднее арифметическое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 чисел равно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1,4.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Среднее арифметическое 3 других чисел равно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2,1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Найдите среднее арифметическое этих 7 чисел.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Самостоятельная работа</a:t>
            </a:r>
            <a:endParaRPr lang="ru-RU" sz="3600" i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3438" y="785794"/>
            <a:ext cx="435771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Вариант 2</a:t>
            </a:r>
            <a:endParaRPr lang="ru-RU" sz="28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Среднее арифметическое 5 чисел равно </a:t>
            </a: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2,4.</a:t>
            </a:r>
            <a:r>
              <a:rPr lang="ru-RU" sz="28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Среднее арифметическое других 4 чисел равно </a:t>
            </a: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12,3.</a:t>
            </a:r>
            <a:r>
              <a:rPr lang="ru-RU" sz="28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Найдите среднее арифметическое всех 9 чисел.</a:t>
            </a:r>
          </a:p>
        </p:txBody>
      </p:sp>
      <p:sp>
        <p:nvSpPr>
          <p:cNvPr id="6" name="10-конечная звезда 5"/>
          <p:cNvSpPr/>
          <p:nvPr/>
        </p:nvSpPr>
        <p:spPr>
          <a:xfrm>
            <a:off x="571472" y="4500546"/>
            <a:ext cx="3500462" cy="2357454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1,7</a:t>
            </a:r>
            <a:endParaRPr lang="ru-RU" sz="8000" dirty="0"/>
          </a:p>
        </p:txBody>
      </p:sp>
      <p:sp>
        <p:nvSpPr>
          <p:cNvPr id="7" name="10-конечная звезда 6"/>
          <p:cNvSpPr/>
          <p:nvPr/>
        </p:nvSpPr>
        <p:spPr>
          <a:xfrm>
            <a:off x="5000628" y="4500546"/>
            <a:ext cx="3500462" cy="2357454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6,8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1142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Среднее арифметическое двух чисел 1,36. Одно число в 2,4 раза меньше другого. Найдите эти числа.</a:t>
            </a:r>
            <a:endParaRPr lang="ru-RU" dirty="0"/>
          </a:p>
        </p:txBody>
      </p:sp>
      <p:grpSp>
        <p:nvGrpSpPr>
          <p:cNvPr id="18" name="Группа 17"/>
          <p:cNvGrpSpPr/>
          <p:nvPr/>
        </p:nvGrpSpPr>
        <p:grpSpPr>
          <a:xfrm>
            <a:off x="0" y="2714620"/>
            <a:ext cx="8572528" cy="951848"/>
            <a:chOff x="0" y="2714620"/>
            <a:chExt cx="8572528" cy="951848"/>
          </a:xfrm>
        </p:grpSpPr>
        <p:cxnSp>
          <p:nvCxnSpPr>
            <p:cNvPr id="5" name="Прямая со стрелкой 4"/>
            <p:cNvCxnSpPr/>
            <p:nvPr/>
          </p:nvCxnSpPr>
          <p:spPr>
            <a:xfrm>
              <a:off x="928662" y="3071810"/>
              <a:ext cx="2071702" cy="1588"/>
            </a:xfrm>
            <a:prstGeom prst="straightConnector1">
              <a:avLst/>
            </a:prstGeom>
            <a:ln w="57150">
              <a:headEnd type="arrow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928662" y="3429000"/>
              <a:ext cx="2000264" cy="1588"/>
            </a:xfrm>
            <a:prstGeom prst="straightConnector1">
              <a:avLst/>
            </a:prstGeom>
            <a:ln w="57150">
              <a:solidFill>
                <a:schemeClr val="accent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>
              <a:off x="2857488" y="3429000"/>
              <a:ext cx="2071702" cy="1588"/>
            </a:xfrm>
            <a:prstGeom prst="straightConnector1">
              <a:avLst/>
            </a:prstGeom>
            <a:ln w="5715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4857752" y="3429000"/>
              <a:ext cx="857256" cy="1588"/>
            </a:xfrm>
            <a:prstGeom prst="straightConnector1">
              <a:avLst/>
            </a:prstGeom>
            <a:ln w="5715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0" y="2857496"/>
              <a:ext cx="10001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 число</a:t>
              </a:r>
              <a:endParaRPr lang="ru-RU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0" y="3214686"/>
              <a:ext cx="10001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2 число</a:t>
              </a:r>
              <a:endParaRPr lang="ru-RU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00826" y="2714620"/>
              <a:ext cx="20717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1 часть</a:t>
              </a:r>
              <a:endParaRPr lang="ru-RU" sz="28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00826" y="3143248"/>
              <a:ext cx="15716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2,4 части</a:t>
              </a:r>
              <a:endParaRPr lang="ru-RU" sz="28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14282" y="378619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4000" dirty="0" smtClean="0"/>
              <a:t>1+2,4=3,4 (части) – оба числа</a:t>
            </a:r>
          </a:p>
          <a:p>
            <a:pPr marL="342900" indent="-342900">
              <a:buAutoNum type="arabicParenR"/>
            </a:pPr>
            <a:r>
              <a:rPr lang="ru-RU" sz="4000" dirty="0" smtClean="0"/>
              <a:t>1,36*2=2,72          - сумма двух чисел</a:t>
            </a:r>
          </a:p>
          <a:p>
            <a:pPr marL="342900" indent="-342900">
              <a:buAutoNum type="arabicParenR"/>
            </a:pPr>
            <a:r>
              <a:rPr lang="ru-RU" sz="4000" dirty="0" smtClean="0"/>
              <a:t>2,72:3,4=27,2:34=        – 1 часть, 1 число</a:t>
            </a:r>
          </a:p>
          <a:p>
            <a:pPr marL="342900" indent="-342900">
              <a:buAutoNum type="arabicParenR"/>
            </a:pPr>
            <a:r>
              <a:rPr lang="ru-RU" sz="4000" dirty="0" smtClean="0"/>
              <a:t>0,8*2,4=           </a:t>
            </a:r>
            <a:r>
              <a:rPr lang="ru-RU" sz="4000" dirty="0" smtClean="0">
                <a:solidFill>
                  <a:srgbClr val="C00000"/>
                </a:solidFill>
              </a:rPr>
              <a:t> </a:t>
            </a:r>
            <a:r>
              <a:rPr lang="ru-RU" sz="4000" dirty="0" smtClean="0"/>
              <a:t>– второе число</a:t>
            </a:r>
            <a:endParaRPr lang="ru-RU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4429124" y="4929198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0,8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00298" y="5572140"/>
            <a:ext cx="1500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1,92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472518" cy="251142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Среднее арифметическое трех чисел 1,8. Первое число в 2,1 раза меньше второго, а третье число на 0,2 больше второго. Найдите эти числа.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85720" y="3811012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3200" dirty="0" smtClean="0"/>
              <a:t>1)1,8*3=5,4– все числа вместе</a:t>
            </a:r>
          </a:p>
          <a:p>
            <a:pPr marL="342900" indent="-342900">
              <a:buAutoNum type="arabicParenR"/>
            </a:pPr>
            <a:r>
              <a:rPr lang="ru-RU" sz="3200" dirty="0" smtClean="0"/>
              <a:t>5,4-0,2=5,2  - сумма трех чисел без 0,2</a:t>
            </a:r>
          </a:p>
          <a:p>
            <a:pPr marL="342900" indent="-342900">
              <a:buAutoNum type="arabicParenR"/>
            </a:pPr>
            <a:r>
              <a:rPr lang="ru-RU" sz="3200" dirty="0" smtClean="0"/>
              <a:t>1+2,1+2,1=5,2 – всего частей</a:t>
            </a:r>
          </a:p>
          <a:p>
            <a:pPr marL="342900" indent="-342900">
              <a:buAutoNum type="arabicParenR"/>
            </a:pPr>
            <a:r>
              <a:rPr lang="ru-RU" sz="3200" dirty="0" smtClean="0"/>
              <a:t>5,2:5,2=           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smtClean="0"/>
              <a:t>– первое число</a:t>
            </a:r>
          </a:p>
          <a:p>
            <a:pPr marL="342900" indent="-342900">
              <a:buAutoNum type="arabicParenR"/>
            </a:pPr>
            <a:r>
              <a:rPr lang="ru-RU" sz="3200" dirty="0" smtClean="0"/>
              <a:t> 1*2,1=              - второе число</a:t>
            </a:r>
          </a:p>
          <a:p>
            <a:pPr marL="342900" indent="-342900">
              <a:buAutoNum type="arabicParenR"/>
            </a:pPr>
            <a:r>
              <a:rPr lang="ru-RU" sz="3200" dirty="0" smtClean="0"/>
              <a:t>2,1+0,2=            - третье число</a:t>
            </a:r>
            <a:endParaRPr lang="ru-RU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2071670" y="5072074"/>
            <a:ext cx="785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1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71670" y="5643578"/>
            <a:ext cx="9286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2,1</a:t>
            </a:r>
            <a:endParaRPr lang="ru-RU" sz="4400" dirty="0">
              <a:solidFill>
                <a:srgbClr val="C00000"/>
              </a:solidFill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0" y="2285992"/>
            <a:ext cx="9144000" cy="1380476"/>
            <a:chOff x="0" y="2285992"/>
            <a:chExt cx="9144000" cy="1380476"/>
          </a:xfrm>
        </p:grpSpPr>
        <p:grpSp>
          <p:nvGrpSpPr>
            <p:cNvPr id="3" name="Группа 17"/>
            <p:cNvGrpSpPr/>
            <p:nvPr/>
          </p:nvGrpSpPr>
          <p:grpSpPr>
            <a:xfrm>
              <a:off x="0" y="2285992"/>
              <a:ext cx="8572528" cy="951848"/>
              <a:chOff x="0" y="2714620"/>
              <a:chExt cx="8572528" cy="951848"/>
            </a:xfrm>
          </p:grpSpPr>
          <p:cxnSp>
            <p:nvCxnSpPr>
              <p:cNvPr id="5" name="Прямая со стрелкой 4"/>
              <p:cNvCxnSpPr/>
              <p:nvPr/>
            </p:nvCxnSpPr>
            <p:spPr>
              <a:xfrm>
                <a:off x="928662" y="3071810"/>
                <a:ext cx="2071702" cy="1588"/>
              </a:xfrm>
              <a:prstGeom prst="straightConnector1">
                <a:avLst/>
              </a:prstGeom>
              <a:ln w="57150">
                <a:headEnd type="arrow"/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 стрелкой 6"/>
              <p:cNvCxnSpPr/>
              <p:nvPr/>
            </p:nvCxnSpPr>
            <p:spPr>
              <a:xfrm>
                <a:off x="928662" y="3429000"/>
                <a:ext cx="2000264" cy="1588"/>
              </a:xfrm>
              <a:prstGeom prst="straightConnector1">
                <a:avLst/>
              </a:prstGeom>
              <a:ln w="57150">
                <a:solidFill>
                  <a:schemeClr val="accent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 стрелкой 7"/>
              <p:cNvCxnSpPr/>
              <p:nvPr/>
            </p:nvCxnSpPr>
            <p:spPr>
              <a:xfrm>
                <a:off x="2857488" y="3429000"/>
                <a:ext cx="2071702" cy="1588"/>
              </a:xfrm>
              <a:prstGeom prst="straightConnector1">
                <a:avLst/>
              </a:prstGeom>
              <a:ln w="57150"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 стрелкой 8"/>
              <p:cNvCxnSpPr/>
              <p:nvPr/>
            </p:nvCxnSpPr>
            <p:spPr>
              <a:xfrm>
                <a:off x="4857752" y="3429000"/>
                <a:ext cx="857256" cy="1588"/>
              </a:xfrm>
              <a:prstGeom prst="straightConnector1">
                <a:avLst/>
              </a:prstGeom>
              <a:ln w="57150"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0" y="2857496"/>
                <a:ext cx="10001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1 число</a:t>
                </a:r>
                <a:endParaRPr lang="ru-RU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0" y="3214686"/>
                <a:ext cx="10001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2 число</a:t>
                </a:r>
                <a:endParaRPr lang="ru-RU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500826" y="2714620"/>
                <a:ext cx="20717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/>
                  <a:t>1 часть</a:t>
                </a:r>
                <a:endParaRPr lang="ru-RU" sz="2800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500826" y="3143248"/>
                <a:ext cx="15716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/>
                  <a:t>2,1 части</a:t>
                </a:r>
                <a:endParaRPr lang="ru-RU" sz="2800" dirty="0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0" y="3214686"/>
              <a:ext cx="10001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3 число</a:t>
              </a:r>
              <a:endParaRPr lang="ru-RU" dirty="0"/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>
              <a:off x="928662" y="3357562"/>
              <a:ext cx="2000264" cy="1588"/>
            </a:xfrm>
            <a:prstGeom prst="straightConnector1">
              <a:avLst/>
            </a:prstGeom>
            <a:ln w="57150">
              <a:solidFill>
                <a:schemeClr val="accent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2857488" y="3357562"/>
              <a:ext cx="2000264" cy="1588"/>
            </a:xfrm>
            <a:prstGeom prst="straightConnector1">
              <a:avLst/>
            </a:prstGeom>
            <a:ln w="57150">
              <a:solidFill>
                <a:schemeClr val="accent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4786314" y="3357562"/>
              <a:ext cx="1357322" cy="1588"/>
            </a:xfrm>
            <a:prstGeom prst="straightConnector1">
              <a:avLst/>
            </a:prstGeom>
            <a:ln w="57150">
              <a:solidFill>
                <a:schemeClr val="accent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572264" y="3143248"/>
              <a:ext cx="25717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2,1 части +0,2</a:t>
              </a:r>
              <a:endParaRPr lang="ru-RU" sz="280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143108" y="6088559"/>
            <a:ext cx="15716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2,3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772400" cy="1470025"/>
          </a:xfrm>
        </p:spPr>
        <p:txBody>
          <a:bodyPr/>
          <a:lstStyle/>
          <a:p>
            <a:r>
              <a:rPr lang="ru-RU" dirty="0" smtClean="0"/>
              <a:t>Устный счет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357298"/>
            <a:ext cx="4429156" cy="4143404"/>
          </a:xfrm>
        </p:spPr>
        <p:txBody>
          <a:bodyPr>
            <a:noAutofit/>
          </a:bodyPr>
          <a:lstStyle/>
          <a:p>
            <a:pPr marL="514350" indent="-514350" algn="l">
              <a:buAutoNum type="arabicParenR"/>
            </a:pPr>
            <a:r>
              <a:rPr lang="ru-RU" sz="6000" dirty="0" smtClean="0">
                <a:solidFill>
                  <a:schemeClr val="tx1"/>
                </a:solidFill>
              </a:rPr>
              <a:t>1,45+0,15</a:t>
            </a:r>
          </a:p>
          <a:p>
            <a:pPr marL="514350" indent="-514350" algn="l"/>
            <a:r>
              <a:rPr lang="ru-RU" sz="6000" dirty="0">
                <a:solidFill>
                  <a:schemeClr val="tx1"/>
                </a:solidFill>
              </a:rPr>
              <a:t> </a:t>
            </a:r>
            <a:r>
              <a:rPr lang="ru-RU" sz="6000" dirty="0" smtClean="0">
                <a:solidFill>
                  <a:schemeClr val="tx1"/>
                </a:solidFill>
              </a:rPr>
              <a:t>             *4</a:t>
            </a:r>
          </a:p>
          <a:p>
            <a:pPr marL="514350" indent="-514350" algn="l"/>
            <a:r>
              <a:rPr lang="ru-RU" sz="6000" dirty="0">
                <a:solidFill>
                  <a:schemeClr val="tx1"/>
                </a:solidFill>
              </a:rPr>
              <a:t> </a:t>
            </a:r>
            <a:r>
              <a:rPr lang="ru-RU" sz="6000" dirty="0" smtClean="0">
                <a:solidFill>
                  <a:schemeClr val="tx1"/>
                </a:solidFill>
              </a:rPr>
              <a:t>             +0,8</a:t>
            </a:r>
          </a:p>
          <a:p>
            <a:pPr marL="514350" indent="-514350" algn="l"/>
            <a:r>
              <a:rPr lang="ru-RU" sz="6000" dirty="0">
                <a:solidFill>
                  <a:schemeClr val="tx1"/>
                </a:solidFill>
              </a:rPr>
              <a:t> </a:t>
            </a:r>
            <a:r>
              <a:rPr lang="ru-RU" sz="6000" dirty="0" smtClean="0">
                <a:solidFill>
                  <a:schemeClr val="tx1"/>
                </a:solidFill>
              </a:rPr>
              <a:t>             :0,8</a:t>
            </a:r>
            <a:endParaRPr lang="ru-RU" sz="6000" dirty="0">
              <a:solidFill>
                <a:schemeClr val="tx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71538" y="5572140"/>
            <a:ext cx="30003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Горизонтальный свиток 6"/>
          <p:cNvSpPr/>
          <p:nvPr/>
        </p:nvSpPr>
        <p:spPr>
          <a:xfrm>
            <a:off x="785786" y="5500702"/>
            <a:ext cx="3857652" cy="135729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/>
              <a:t>9</a:t>
            </a:r>
            <a:endParaRPr lang="ru-RU" sz="88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857884" y="5500702"/>
            <a:ext cx="30003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43472" y="1428736"/>
            <a:ext cx="40005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2) 9,8-5,9</a:t>
            </a:r>
          </a:p>
          <a:p>
            <a:r>
              <a:rPr lang="ru-RU" sz="6600" dirty="0"/>
              <a:t> </a:t>
            </a:r>
            <a:r>
              <a:rPr lang="ru-RU" sz="6600" dirty="0" smtClean="0"/>
              <a:t>         :1,3</a:t>
            </a:r>
          </a:p>
          <a:p>
            <a:r>
              <a:rPr lang="ru-RU" sz="6600" dirty="0"/>
              <a:t> </a:t>
            </a:r>
            <a:r>
              <a:rPr lang="ru-RU" sz="6600" dirty="0" smtClean="0"/>
              <a:t>         +1,8</a:t>
            </a:r>
          </a:p>
          <a:p>
            <a:r>
              <a:rPr lang="ru-RU" sz="6600" dirty="0"/>
              <a:t> </a:t>
            </a:r>
            <a:r>
              <a:rPr lang="ru-RU" sz="6600" dirty="0" smtClean="0"/>
              <a:t>         *2</a:t>
            </a:r>
            <a:endParaRPr lang="ru-RU" sz="6600" dirty="0"/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5072066" y="5500702"/>
            <a:ext cx="3857652" cy="135729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/>
              <a:t>9,6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10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лако 5"/>
          <p:cNvSpPr/>
          <p:nvPr/>
        </p:nvSpPr>
        <p:spPr>
          <a:xfrm>
            <a:off x="1928794" y="4643446"/>
            <a:ext cx="7000924" cy="1714512"/>
          </a:xfrm>
          <a:prstGeom prst="cloud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4,2</a:t>
            </a:r>
            <a:r>
              <a:rPr lang="ru-RU" sz="6000" dirty="0" smtClean="0"/>
              <a:t> образование</a:t>
            </a:r>
            <a:endParaRPr lang="ru-RU" sz="6000" dirty="0"/>
          </a:p>
        </p:txBody>
      </p:sp>
      <p:sp>
        <p:nvSpPr>
          <p:cNvPr id="3" name="Облако 2"/>
          <p:cNvSpPr/>
          <p:nvPr/>
        </p:nvSpPr>
        <p:spPr>
          <a:xfrm>
            <a:off x="0" y="3786190"/>
            <a:ext cx="4500594" cy="1714512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6,4</a:t>
            </a:r>
            <a:r>
              <a:rPr lang="ru-RU" sz="6000" dirty="0" smtClean="0"/>
              <a:t> задача</a:t>
            </a:r>
            <a:endParaRPr lang="ru-RU" sz="6000" dirty="0"/>
          </a:p>
        </p:txBody>
      </p:sp>
      <p:sp>
        <p:nvSpPr>
          <p:cNvPr id="4" name="Облако 3"/>
          <p:cNvSpPr/>
          <p:nvPr/>
        </p:nvSpPr>
        <p:spPr>
          <a:xfrm>
            <a:off x="2571736" y="214290"/>
            <a:ext cx="6572264" cy="171451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0,9</a:t>
            </a:r>
            <a:r>
              <a:rPr lang="ru-RU" sz="6000" dirty="0" smtClean="0"/>
              <a:t> вычисление</a:t>
            </a:r>
            <a:endParaRPr lang="ru-RU" sz="6000" dirty="0"/>
          </a:p>
        </p:txBody>
      </p:sp>
      <p:sp>
        <p:nvSpPr>
          <p:cNvPr id="5" name="Облако 4"/>
          <p:cNvSpPr/>
          <p:nvPr/>
        </p:nvSpPr>
        <p:spPr>
          <a:xfrm>
            <a:off x="4857752" y="2143116"/>
            <a:ext cx="4071934" cy="171451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2,22</a:t>
            </a:r>
            <a:r>
              <a:rPr lang="ru-RU" sz="6000" dirty="0" smtClean="0"/>
              <a:t> знание</a:t>
            </a:r>
            <a:endParaRPr lang="ru-RU" sz="6000" dirty="0"/>
          </a:p>
        </p:txBody>
      </p:sp>
      <p:sp>
        <p:nvSpPr>
          <p:cNvPr id="7" name="Облако 6"/>
          <p:cNvSpPr/>
          <p:nvPr/>
        </p:nvSpPr>
        <p:spPr>
          <a:xfrm>
            <a:off x="0" y="2000240"/>
            <a:ext cx="6000760" cy="1714512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9,6</a:t>
            </a:r>
            <a:r>
              <a:rPr lang="ru-RU" sz="6000" dirty="0" smtClean="0"/>
              <a:t> внимание</a:t>
            </a:r>
            <a:endParaRPr lang="ru-RU" sz="6000" dirty="0"/>
          </a:p>
        </p:txBody>
      </p:sp>
      <p:sp>
        <p:nvSpPr>
          <p:cNvPr id="2" name="Облако 1"/>
          <p:cNvSpPr/>
          <p:nvPr/>
        </p:nvSpPr>
        <p:spPr>
          <a:xfrm>
            <a:off x="285720" y="142852"/>
            <a:ext cx="3643338" cy="1714512"/>
          </a:xfrm>
          <a:prstGeom prst="cloud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9</a:t>
            </a:r>
            <a:r>
              <a:rPr lang="ru-RU" sz="6000" dirty="0" smtClean="0"/>
              <a:t> счет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-428660" y="428604"/>
            <a:ext cx="9858444" cy="6000792"/>
          </a:xfrm>
        </p:spPr>
        <p:txBody>
          <a:bodyPr>
            <a:normAutofit fontScale="90000"/>
          </a:bodyPr>
          <a:lstStyle/>
          <a:p>
            <a:pPr algn="l"/>
            <a:r>
              <a:rPr lang="ru-RU" sz="8800" dirty="0" smtClean="0"/>
              <a:t>         </a:t>
            </a:r>
            <a:br>
              <a:rPr lang="ru-RU" sz="8800" dirty="0" smtClean="0"/>
            </a:br>
            <a:r>
              <a:rPr lang="ru-RU" sz="8800" dirty="0" smtClean="0"/>
              <a:t>       и</a:t>
            </a:r>
            <a:br>
              <a:rPr lang="ru-RU" sz="8800" dirty="0" smtClean="0"/>
            </a:br>
            <a:r>
              <a:rPr lang="ru-RU" sz="6700" dirty="0"/>
              <a:t> </a:t>
            </a:r>
            <a:r>
              <a:rPr lang="ru-RU" sz="6700" dirty="0" smtClean="0"/>
              <a:t>     - основа порядка в голове</a:t>
            </a:r>
            <a:br>
              <a:rPr lang="ru-RU" sz="6700" dirty="0" smtClean="0"/>
            </a:br>
            <a:r>
              <a:rPr lang="ru-RU" sz="6700" dirty="0" smtClean="0"/>
              <a:t/>
            </a:r>
            <a:br>
              <a:rPr lang="ru-RU" sz="6700" dirty="0" smtClean="0"/>
            </a:br>
            <a:endParaRPr lang="ru-RU" sz="6700" dirty="0"/>
          </a:p>
        </p:txBody>
      </p:sp>
      <p:sp>
        <p:nvSpPr>
          <p:cNvPr id="15" name="Облако 14"/>
          <p:cNvSpPr/>
          <p:nvPr/>
        </p:nvSpPr>
        <p:spPr>
          <a:xfrm>
            <a:off x="500034" y="642918"/>
            <a:ext cx="3500462" cy="1500198"/>
          </a:xfrm>
          <a:prstGeom prst="cloud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9</a:t>
            </a:r>
            <a:r>
              <a:rPr lang="ru-RU" sz="6000" dirty="0" smtClean="0"/>
              <a:t> счет</a:t>
            </a:r>
            <a:endParaRPr lang="ru-RU" sz="6000" dirty="0"/>
          </a:p>
        </p:txBody>
      </p:sp>
      <p:sp>
        <p:nvSpPr>
          <p:cNvPr id="16" name="Облако 15"/>
          <p:cNvSpPr/>
          <p:nvPr/>
        </p:nvSpPr>
        <p:spPr>
          <a:xfrm>
            <a:off x="2857488" y="1357298"/>
            <a:ext cx="6000760" cy="1714512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9,6</a:t>
            </a:r>
            <a:r>
              <a:rPr lang="ru-RU" sz="6000" dirty="0" smtClean="0"/>
              <a:t> внимание</a:t>
            </a:r>
            <a:endParaRPr lang="ru-RU" sz="6000" dirty="0"/>
          </a:p>
        </p:txBody>
      </p:sp>
      <p:sp>
        <p:nvSpPr>
          <p:cNvPr id="17" name="TextBox 16"/>
          <p:cNvSpPr txBox="1"/>
          <p:nvPr/>
        </p:nvSpPr>
        <p:spPr>
          <a:xfrm>
            <a:off x="3500430" y="4786322"/>
            <a:ext cx="5429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И. Песталоцци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Задания на сообразительность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142984"/>
            <a:ext cx="864399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ru-RU" sz="40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Найдите среднее арифметическое</a:t>
            </a:r>
          </a:p>
          <a:p>
            <a:pPr marL="342900" indent="-342900" algn="ctr"/>
            <a:endParaRPr lang="ru-RU" sz="4000" i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ru-RU" sz="4800" dirty="0"/>
              <a:t>В</a:t>
            </a:r>
            <a:r>
              <a:rPr lang="ru-RU" sz="4800" dirty="0" smtClean="0"/>
              <a:t>елосипеда        и    мотоцикла</a:t>
            </a:r>
          </a:p>
          <a:p>
            <a:pPr marL="342900" indent="-342900">
              <a:buAutoNum type="arabicPeriod"/>
            </a:pPr>
            <a:endParaRPr lang="ru-RU" sz="4800" dirty="0"/>
          </a:p>
          <a:p>
            <a:pPr marL="342900" indent="-342900">
              <a:buAutoNum type="arabicPeriod"/>
            </a:pPr>
            <a:r>
              <a:rPr lang="ru-RU" sz="4800" dirty="0" smtClean="0"/>
              <a:t>Трамвая               и     поезда</a:t>
            </a:r>
          </a:p>
          <a:p>
            <a:pPr marL="342900" indent="-342900"/>
            <a:endParaRPr lang="ru-RU" sz="4800" dirty="0" smtClean="0"/>
          </a:p>
          <a:p>
            <a:pPr marL="342900" indent="-342900"/>
            <a:r>
              <a:rPr lang="ru-RU" sz="4800" dirty="0" smtClean="0"/>
              <a:t>3. Апельсина         и      лимона</a:t>
            </a:r>
          </a:p>
          <a:p>
            <a:pPr marL="342900" indent="-342900"/>
            <a:endParaRPr lang="ru-RU" sz="4800" dirty="0" smtClean="0"/>
          </a:p>
          <a:p>
            <a:pPr marL="342900" indent="-342900"/>
            <a:endParaRPr lang="ru-RU" sz="4800" dirty="0"/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357158" y="1714488"/>
            <a:ext cx="8501122" cy="128588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мопед</a:t>
            </a:r>
            <a:endParaRPr lang="ru-RU" sz="7200" dirty="0"/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428596" y="3214686"/>
            <a:ext cx="8501122" cy="1285884"/>
          </a:xfrm>
          <a:prstGeom prst="downArrowCallout">
            <a:avLst>
              <a:gd name="adj1" fmla="val 19524"/>
              <a:gd name="adj2" fmla="val 23307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электричка</a:t>
            </a:r>
            <a:endParaRPr lang="ru-RU" sz="7200" dirty="0"/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428596" y="4572008"/>
            <a:ext cx="8501122" cy="128588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/>
              <a:t>грейпфрут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714356"/>
            <a:ext cx="8786842" cy="1752600"/>
          </a:xfrm>
        </p:spPr>
        <p:txBody>
          <a:bodyPr>
            <a:noAutofit/>
          </a:bodyPr>
          <a:lstStyle/>
          <a:p>
            <a:pPr marL="342900" indent="-342900" algn="l"/>
            <a:r>
              <a:rPr lang="ru-RU" sz="6600" dirty="0" smtClean="0">
                <a:solidFill>
                  <a:schemeClr val="tx1"/>
                </a:solidFill>
              </a:rPr>
              <a:t>4. Туфельки и сапога</a:t>
            </a:r>
          </a:p>
          <a:p>
            <a:pPr marL="342900" indent="-342900" algn="l"/>
            <a:r>
              <a:rPr lang="ru-RU" sz="6600" dirty="0" smtClean="0">
                <a:solidFill>
                  <a:schemeClr val="tx1"/>
                </a:solidFill>
              </a:rPr>
              <a:t>5. Пианино и баяна </a:t>
            </a:r>
          </a:p>
          <a:p>
            <a:pPr marL="342900" indent="-342900" algn="l"/>
            <a:r>
              <a:rPr lang="ru-RU" sz="6600" dirty="0" smtClean="0">
                <a:solidFill>
                  <a:schemeClr val="tx1"/>
                </a:solidFill>
              </a:rPr>
              <a:t>6. Холодильника и вентилятора</a:t>
            </a:r>
          </a:p>
          <a:p>
            <a:pPr algn="l"/>
            <a:endParaRPr lang="ru-RU" sz="6600" dirty="0">
              <a:solidFill>
                <a:schemeClr val="tx1"/>
              </a:solidFill>
            </a:endParaRPr>
          </a:p>
        </p:txBody>
      </p:sp>
      <p:sp>
        <p:nvSpPr>
          <p:cNvPr id="4" name="Лента лицом вверх 3"/>
          <p:cNvSpPr/>
          <p:nvPr/>
        </p:nvSpPr>
        <p:spPr>
          <a:xfrm>
            <a:off x="357158" y="357166"/>
            <a:ext cx="8501122" cy="1357322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ботинок</a:t>
            </a:r>
            <a:endParaRPr lang="ru-RU" sz="6600" dirty="0"/>
          </a:p>
        </p:txBody>
      </p:sp>
      <p:sp>
        <p:nvSpPr>
          <p:cNvPr id="5" name="Лента лицом вверх 4"/>
          <p:cNvSpPr/>
          <p:nvPr/>
        </p:nvSpPr>
        <p:spPr>
          <a:xfrm>
            <a:off x="285720" y="1928802"/>
            <a:ext cx="8501122" cy="1357322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аккордеон</a:t>
            </a:r>
            <a:endParaRPr lang="ru-RU" sz="6600" dirty="0"/>
          </a:p>
        </p:txBody>
      </p:sp>
      <p:sp>
        <p:nvSpPr>
          <p:cNvPr id="6" name="Лента лицом вверх 5"/>
          <p:cNvSpPr/>
          <p:nvPr/>
        </p:nvSpPr>
        <p:spPr>
          <a:xfrm>
            <a:off x="214282" y="3500438"/>
            <a:ext cx="8786874" cy="1357322"/>
          </a:xfrm>
          <a:prstGeom prst="ribbon2">
            <a:avLst>
              <a:gd name="adj1" fmla="val 16667"/>
              <a:gd name="adj2" fmla="val 628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кондиционер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Индивидуальная работа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001156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6000" dirty="0" smtClean="0"/>
              <a:t>Найдите среднее арифметическое чисел</a:t>
            </a:r>
          </a:p>
          <a:p>
            <a:pPr>
              <a:buNone/>
            </a:pPr>
            <a:r>
              <a:rPr lang="ru-RU" sz="8800" dirty="0" smtClean="0">
                <a:solidFill>
                  <a:srgbClr val="FF0000"/>
                </a:solidFill>
              </a:rPr>
              <a:t>  4,9    5,1   3,8   6,2</a:t>
            </a:r>
            <a:endParaRPr lang="ru-RU" sz="8800" dirty="0">
              <a:solidFill>
                <a:srgbClr val="FF0000"/>
              </a:solidFill>
            </a:endParaRPr>
          </a:p>
        </p:txBody>
      </p:sp>
      <p:sp>
        <p:nvSpPr>
          <p:cNvPr id="5" name="16-конечная звезда 4"/>
          <p:cNvSpPr/>
          <p:nvPr/>
        </p:nvSpPr>
        <p:spPr>
          <a:xfrm>
            <a:off x="1428728" y="5286388"/>
            <a:ext cx="6000792" cy="1571612"/>
          </a:xfrm>
          <a:prstGeom prst="star1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 smtClean="0"/>
              <a:t>5</a:t>
            </a:r>
            <a:endParaRPr lang="ru-RU" sz="96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lib.podelise.ru/tw_files2/urls_23/4/d-3546/img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0"/>
            <a:ext cx="9001156" cy="70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6429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Устный счет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2844" y="714356"/>
            <a:ext cx="9001156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3600" dirty="0" smtClean="0"/>
              <a:t>Найдите среднее арифметическое 7 последовательных натуральных чисел</a:t>
            </a:r>
          </a:p>
          <a:p>
            <a:pPr marL="342900" indent="-342900"/>
            <a:r>
              <a:rPr lang="ru-RU" sz="6600" dirty="0" smtClean="0">
                <a:solidFill>
                  <a:srgbClr val="FF0000"/>
                </a:solidFill>
              </a:rPr>
              <a:t> А)  1      Б) 4        В) 3</a:t>
            </a:r>
          </a:p>
          <a:p>
            <a:pPr marL="342900" indent="-342900"/>
            <a:r>
              <a:rPr lang="ru-RU" sz="3600" dirty="0" smtClean="0"/>
              <a:t>2) Сумма 5 чисел 20,5. Каково среднее арифметическое этих чисел</a:t>
            </a:r>
          </a:p>
          <a:p>
            <a:pPr marL="342900" indent="-342900"/>
            <a:r>
              <a:rPr lang="ru-RU" sz="6000" dirty="0"/>
              <a:t> </a:t>
            </a:r>
            <a:r>
              <a:rPr lang="ru-RU" sz="6000" dirty="0" smtClean="0">
                <a:solidFill>
                  <a:srgbClr val="FF0000"/>
                </a:solidFill>
              </a:rPr>
              <a:t>А) 4,1    Б) 41         В) 4,01</a:t>
            </a:r>
          </a:p>
          <a:p>
            <a:pPr marL="342900" indent="-342900"/>
            <a:r>
              <a:rPr lang="ru-RU" sz="3600" dirty="0" smtClean="0"/>
              <a:t>3) Среднее арифметическое 4 чисел равно 2,1. Найдите сумму этих чисел</a:t>
            </a:r>
          </a:p>
          <a:p>
            <a:pPr marL="342900" indent="-342900"/>
            <a:r>
              <a:rPr lang="ru-RU" sz="3600" dirty="0"/>
              <a:t> </a:t>
            </a:r>
            <a:r>
              <a:rPr lang="ru-RU" sz="3600" dirty="0" smtClean="0"/>
              <a:t> </a:t>
            </a:r>
            <a:r>
              <a:rPr lang="ru-RU" sz="6000" dirty="0" smtClean="0">
                <a:solidFill>
                  <a:srgbClr val="FF0000"/>
                </a:solidFill>
              </a:rPr>
              <a:t>А) 8,4    Б) 0,525    В) 6,1</a:t>
            </a:r>
          </a:p>
          <a:p>
            <a:pPr marL="342900" indent="-342900">
              <a:buAutoNum type="arabicParenR"/>
            </a:pPr>
            <a:endParaRPr lang="ru-RU" sz="3600" dirty="0"/>
          </a:p>
        </p:txBody>
      </p:sp>
      <p:sp>
        <p:nvSpPr>
          <p:cNvPr id="5" name="8-конечная звезда 4"/>
          <p:cNvSpPr/>
          <p:nvPr/>
        </p:nvSpPr>
        <p:spPr>
          <a:xfrm>
            <a:off x="2643174" y="1928802"/>
            <a:ext cx="2071702" cy="928694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/>
              <a:t>Б</a:t>
            </a:r>
            <a:endParaRPr lang="ru-RU" sz="4800" dirty="0"/>
          </a:p>
        </p:txBody>
      </p:sp>
      <p:sp>
        <p:nvSpPr>
          <p:cNvPr id="6" name="8-конечная звезда 5"/>
          <p:cNvSpPr/>
          <p:nvPr/>
        </p:nvSpPr>
        <p:spPr>
          <a:xfrm>
            <a:off x="214282" y="3786190"/>
            <a:ext cx="1928858" cy="1214446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/>
              <a:t>А</a:t>
            </a:r>
          </a:p>
        </p:txBody>
      </p:sp>
      <p:sp>
        <p:nvSpPr>
          <p:cNvPr id="7" name="8-конечная звезда 6"/>
          <p:cNvSpPr/>
          <p:nvPr/>
        </p:nvSpPr>
        <p:spPr>
          <a:xfrm>
            <a:off x="357158" y="5857868"/>
            <a:ext cx="2000264" cy="100013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/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FFFFFF"/>
      </a:dk1>
      <a:lt1>
        <a:sysClr val="window" lastClr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546</Words>
  <Application>Microsoft Office PowerPoint</Application>
  <PresentationFormat>Экран (4:3)</PresentationFormat>
  <Paragraphs>122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Среднее арифметическое чисел</vt:lpstr>
      <vt:lpstr>Устный счет</vt:lpstr>
      <vt:lpstr>Слайд 3</vt:lpstr>
      <vt:lpstr>                 и       - основа порядка в голове  </vt:lpstr>
      <vt:lpstr>Задания на сообразительность</vt:lpstr>
      <vt:lpstr>Слайд 6</vt:lpstr>
      <vt:lpstr>Индивидуальная работа</vt:lpstr>
      <vt:lpstr>Слайд 8</vt:lpstr>
      <vt:lpstr>Устный счет</vt:lpstr>
      <vt:lpstr>Слайд 10</vt:lpstr>
      <vt:lpstr>Среднее арифметическое двух чисел равно 9,3. Одно из них 6,7. Найдите второе число.</vt:lpstr>
      <vt:lpstr>Автомобиль ехал 2ч со скоростью 45 км/ч и 1 ч со скоростью 60 км/ч. Найдите среднюю скорость автомобиля</vt:lpstr>
      <vt:lpstr>Слайд 13</vt:lpstr>
      <vt:lpstr>Слайд 14</vt:lpstr>
      <vt:lpstr>Среднее арифметическое двух чисел 1,36. Одно число в 2,4 раза меньше другого. Найдите эти числа.</vt:lpstr>
      <vt:lpstr>Среднее арифметическое трех чисел 1,8. Первое число в 2,1 раза меньше второго, а третье число на 0,2 больше второго. Найдите эти числа.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Устный счет</dc:title>
  <dc:creator>-</dc:creator>
  <cp:lastModifiedBy>-</cp:lastModifiedBy>
  <cp:revision>23</cp:revision>
  <dcterms:created xsi:type="dcterms:W3CDTF">2014-03-15T13:43:14Z</dcterms:created>
  <dcterms:modified xsi:type="dcterms:W3CDTF">2014-04-07T12:11:17Z</dcterms:modified>
</cp:coreProperties>
</file>